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5" r:id="rId2"/>
    <p:sldId id="278" r:id="rId3"/>
    <p:sldId id="279" r:id="rId4"/>
    <p:sldId id="258" r:id="rId5"/>
    <p:sldId id="259" r:id="rId6"/>
    <p:sldId id="269" r:id="rId7"/>
    <p:sldId id="267" r:id="rId8"/>
    <p:sldId id="270" r:id="rId9"/>
    <p:sldId id="271" r:id="rId10"/>
    <p:sldId id="272" r:id="rId11"/>
    <p:sldId id="273" r:id="rId12"/>
    <p:sldId id="280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6873"/>
    <a:srgbClr val="017575"/>
    <a:srgbClr val="014E56"/>
    <a:srgbClr val="CDF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78697" autoAdjust="0"/>
  </p:normalViewPr>
  <p:slideViewPr>
    <p:cSldViewPr snapToGrid="0">
      <p:cViewPr varScale="1">
        <p:scale>
          <a:sx n="92" d="100"/>
          <a:sy n="92" d="100"/>
        </p:scale>
        <p:origin x="14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BD8B3-7845-4C13-B93D-D5C9E4E31BBC}" type="datetimeFigureOut">
              <a:rPr lang="en-AU" smtClean="0"/>
              <a:t>28/7/2023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8F500-7090-405C-AC15-86E980887A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9262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Governor Michael Dukakis,</a:t>
            </a:r>
          </a:p>
          <a:p>
            <a:endParaRPr lang="en-US" dirty="0"/>
          </a:p>
          <a:p>
            <a:r>
              <a:rPr lang="en-US" dirty="0"/>
              <a:t>3 Harvard Professors:  Tom, John, David S</a:t>
            </a:r>
          </a:p>
          <a:p>
            <a:endParaRPr lang="en-US" dirty="0"/>
          </a:p>
          <a:p>
            <a:r>
              <a:rPr lang="en-US" dirty="0"/>
              <a:t>MIT Professors: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8F500-7090-405C-AC15-86E980887A7D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478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what is AIWS City – AI World Society </a:t>
            </a:r>
          </a:p>
          <a:p>
            <a:r>
              <a:rPr lang="en-US" dirty="0"/>
              <a:t>Benefit and why it is important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BGF World Leaders:  Shinto Abe, Angela Merkle,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34C7BC-AC17-4A03-B815-CF103C9EB65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95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Global Enlightenment Politics</a:t>
            </a:r>
            <a:endParaRPr lang="en-AU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Global Enlightenment Technology</a:t>
            </a:r>
            <a:endParaRPr lang="en-AU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Global Enlightenment Economy</a:t>
            </a:r>
            <a:endParaRPr lang="en-AU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Global Enlightenment Education</a:t>
            </a:r>
            <a:endParaRPr lang="en-AU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Global Enlightenment Science</a:t>
            </a:r>
            <a:endParaRPr lang="en-AU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Global Enlightenment Mental Health</a:t>
            </a:r>
            <a:endParaRPr lang="en-AU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Global Enlightenment Conflict Resolution</a:t>
            </a:r>
            <a:endParaRPr lang="en-AU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8F500-7090-405C-AC15-86E980887A7D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3983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8F500-7090-405C-AC15-86E980887A7D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5332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8F500-7090-405C-AC15-86E980887A7D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8114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2C061-7C68-2EBC-B2AA-773F19593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3F4D51-87B0-CE15-8D2A-3AC97C0614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E9C4-30D7-29D0-4BB7-162EFF993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EDCB-CA0F-497A-ACDB-D1BC31C54CCE}" type="datetimeFigureOut">
              <a:rPr lang="en-AU" smtClean="0"/>
              <a:t>28/7/2023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0FEC2-16AC-D0D1-8B74-171299A8F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1AC97-62CB-21B0-4D95-7E347EBF5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F9A9E-D1BA-4C3A-AD61-1C4EB87D0C8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1654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A8721-2B2B-9A59-937B-8A9555635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E2A396-1B61-8445-6641-C0F640CDF1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05DF4-A507-071B-BDF8-BB606AB6A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EDCB-CA0F-497A-ACDB-D1BC31C54CCE}" type="datetimeFigureOut">
              <a:rPr lang="en-AU" smtClean="0"/>
              <a:t>28/7/2023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CF6F5-2797-4E6D-ED97-281F61640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867A8-01C0-2141-CF1A-EC1CDEC47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F9A9E-D1BA-4C3A-AD61-1C4EB87D0C8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42972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088948-8350-3050-F62D-A112A9500A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764C69-53B2-E7C6-6437-90577E2B0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570B1-39B9-A448-D57C-C67FCF556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EDCB-CA0F-497A-ACDB-D1BC31C54CCE}" type="datetimeFigureOut">
              <a:rPr lang="en-AU" smtClean="0"/>
              <a:t>28/7/2023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58FF9-B8A7-62FE-E35B-A3528BFB0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7A8A8-39BE-CD6D-1F9E-905EF45E1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F9A9E-D1BA-4C3A-AD61-1C4EB87D0C8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3711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D82DC-45F3-7349-292B-DCE6B29FF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7659D9-B2C5-FE7B-6425-27137AC22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C8AF7-364A-9872-8F25-C1775304C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EDCB-CA0F-497A-ACDB-D1BC31C54CCE}" type="datetimeFigureOut">
              <a:rPr lang="en-AU" smtClean="0"/>
              <a:t>28/7/2023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3966F-6418-701F-B142-BBCCE3028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298EC-EE4B-5661-240F-477CC2DF1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F9A9E-D1BA-4C3A-AD61-1C4EB87D0C8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2534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0ECC1-F036-1359-9D70-CD4F454D0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356FFD-439A-B312-2D3B-E29C78F0C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B03A8-D723-9CFA-A415-98B718619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EDCB-CA0F-497A-ACDB-D1BC31C54CCE}" type="datetimeFigureOut">
              <a:rPr lang="en-AU" smtClean="0"/>
              <a:t>28/7/2023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3FEAF-5C4B-6C71-A3A8-BB146AFF1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5C50D-7D7D-4621-3C0F-5ADB280BD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F9A9E-D1BA-4C3A-AD61-1C4EB87D0C8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8970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299AF-7752-F26E-58EC-60FBACCB0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361F8-B71B-C77F-6F89-A422C33737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CAC4A1-B1A2-87DE-8E8C-F5A31AB5E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674F8-613F-4B90-C647-DC7B3B92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EDCB-CA0F-497A-ACDB-D1BC31C54CCE}" type="datetimeFigureOut">
              <a:rPr lang="en-AU" smtClean="0"/>
              <a:t>28/7/2023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68A445-DA19-EB71-B669-F447D379A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41945-0C5A-DE7B-D427-9A9A008B2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F9A9E-D1BA-4C3A-AD61-1C4EB87D0C8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6275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2FC1A-76FC-E248-2DC1-9BFFA510C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E1E6E8-0B38-A574-9CC1-0AC8DB738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58640B-35E6-0023-C2BE-231539AAE3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444DD-D6F2-6576-40C4-E7B37E8AE5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0CBC82-B4B3-B8C2-B951-5268032317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1EB21D-F687-34A6-8304-45250029A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EDCB-CA0F-497A-ACDB-D1BC31C54CCE}" type="datetimeFigureOut">
              <a:rPr lang="en-AU" smtClean="0"/>
              <a:t>28/7/2023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75A6B2-1F1A-BE19-4726-DEB72553B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F5C1AF-F807-E3DC-ACAB-5C4E8E19D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F9A9E-D1BA-4C3A-AD61-1C4EB87D0C8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693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4EF1E-C229-0B97-B4E0-96F0C051D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7047E-ADCD-993F-80C7-22FE916C6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EDCB-CA0F-497A-ACDB-D1BC31C54CCE}" type="datetimeFigureOut">
              <a:rPr lang="en-AU" smtClean="0"/>
              <a:t>28/7/2023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71E53-78DB-1182-8688-6348E9566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5D8B07-8DF5-EC6D-25C7-CF227CB1B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F9A9E-D1BA-4C3A-AD61-1C4EB87D0C8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6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AB4C36-2E23-E2A6-BD5D-5A996BB27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EDCB-CA0F-497A-ACDB-D1BC31C54CCE}" type="datetimeFigureOut">
              <a:rPr lang="en-AU" smtClean="0"/>
              <a:t>28/7/2023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D6BD57-3134-DD76-C078-5F0DFC510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0C8FF9-BA72-364F-40CA-362CE097F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F9A9E-D1BA-4C3A-AD61-1C4EB87D0C8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16407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1C0BA-37C7-07FE-2986-6DD04B25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9A3B4-F892-5E36-6EEF-34A042175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C3DD4A-873A-9893-99E6-E59571A215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A26737-6E45-6D38-7AA1-9240247BE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EDCB-CA0F-497A-ACDB-D1BC31C54CCE}" type="datetimeFigureOut">
              <a:rPr lang="en-AU" smtClean="0"/>
              <a:t>28/7/2023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C35D64-711D-7BBF-2830-F27FCCF06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6F091B-BA64-DC23-C69F-97D81E08D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F9A9E-D1BA-4C3A-AD61-1C4EB87D0C8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7026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C6EE3-5CAF-2F04-9391-FC958F3B0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793361-D2F2-F87B-653A-633878EB45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C8F57E-1815-0F1E-1889-84866F711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855984-1651-14C6-4D86-A37D80A1D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EDCB-CA0F-497A-ACDB-D1BC31C54CCE}" type="datetimeFigureOut">
              <a:rPr lang="en-AU" smtClean="0"/>
              <a:t>28/7/2023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22FBD-D8EE-16A6-FD1F-4C2DC0388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EABD22-CABD-7633-696A-2BA77FDC0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F9A9E-D1BA-4C3A-AD61-1C4EB87D0C8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4326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4CCCEA-94E3-3AA4-51CC-CCC29DD4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5A95A-3ADB-4EEE-B6EA-1175D1730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6D62C-2497-7C2B-17AB-77E3775497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2EDCB-CA0F-497A-ACDB-D1BC31C54CCE}" type="datetimeFigureOut">
              <a:rPr lang="en-AU" smtClean="0"/>
              <a:t>28/7/2023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0C7D2-371D-3C27-692E-CDF08EFAD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AEA78-4E2B-75F8-2CBD-E1FBC1A61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F9A9E-D1BA-4C3A-AD61-1C4EB87D0C8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744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D7AB3-6255-71F3-5149-A3FF99A38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1648" y="2173389"/>
            <a:ext cx="10308701" cy="1114149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Empowering Lives With AI and Technology</a:t>
            </a:r>
            <a:endParaRPr lang="en-A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679EC5-C18D-C5FA-2D91-FDEB301F68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30217"/>
            <a:ext cx="9144000" cy="1635264"/>
          </a:xfrm>
        </p:spPr>
        <p:txBody>
          <a:bodyPr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800" b="1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Nguyen Anh Tuan, CEO of Boston Global Forum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C20 – G20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Summit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India 2023</a:t>
            </a:r>
            <a:endParaRPr kumimoji="0" lang="en-AU" sz="2800" b="1" u="none" strike="noStrike" kern="1200" cap="none" spc="0" normalizeH="0" baseline="0" noProof="0" dirty="0">
              <a:ln>
                <a:noFill/>
              </a:ln>
              <a:uLnTx/>
              <a:uFillTx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Jaipur, India, July 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29-31</a:t>
            </a:r>
            <a:r>
              <a:rPr lang="vi-V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2023</a:t>
            </a:r>
            <a:endParaRPr lang="en-A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1.jpg">
            <a:extLst>
              <a:ext uri="{FF2B5EF4-FFF2-40B4-BE49-F238E27FC236}">
                <a16:creationId xmlns:a16="http://schemas.microsoft.com/office/drawing/2014/main" id="{D164C668-E57D-8583-0E73-3F135365300C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0" y="5779361"/>
            <a:ext cx="12192000" cy="1114149"/>
          </a:xfrm>
          <a:prstGeom prst="rect">
            <a:avLst/>
          </a:prstGeom>
          <a:ln/>
        </p:spPr>
      </p:pic>
      <p:pic>
        <p:nvPicPr>
          <p:cNvPr id="13" name="Picture 12" descr="A logo with a flower and text&#10;&#10;Description automatically generated">
            <a:extLst>
              <a:ext uri="{FF2B5EF4-FFF2-40B4-BE49-F238E27FC236}">
                <a16:creationId xmlns:a16="http://schemas.microsoft.com/office/drawing/2014/main" id="{EAAA871E-3638-42B3-2959-06D0BDFAD2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1" t="7834" r="19724" b="13817"/>
          <a:stretch/>
        </p:blipFill>
        <p:spPr>
          <a:xfrm>
            <a:off x="941648" y="71069"/>
            <a:ext cx="3306250" cy="2246251"/>
          </a:xfrm>
          <a:prstGeom prst="rect">
            <a:avLst/>
          </a:prstGeom>
        </p:spPr>
      </p:pic>
      <p:pic>
        <p:nvPicPr>
          <p:cNvPr id="17" name="Picture 16" descr="A logo with blue and orange colors&#10;&#10;Description automatically generated">
            <a:extLst>
              <a:ext uri="{FF2B5EF4-FFF2-40B4-BE49-F238E27FC236}">
                <a16:creationId xmlns:a16="http://schemas.microsoft.com/office/drawing/2014/main" id="{FF739B0F-37EC-2D2F-12D6-8ECD7AAD52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8" r="29233"/>
          <a:stretch/>
        </p:blipFill>
        <p:spPr>
          <a:xfrm>
            <a:off x="4247898" y="51070"/>
            <a:ext cx="2436222" cy="2266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99B55EF-AB7A-04AB-86A1-82E2760F66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/>
          <a:stretch/>
        </p:blipFill>
        <p:spPr>
          <a:xfrm>
            <a:off x="7197217" y="346313"/>
            <a:ext cx="3540034" cy="175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91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951752-BD71-936F-1736-5DB31B94A7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93432" y="2222640"/>
            <a:ext cx="3679875" cy="27599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10D1F0D-6023-F5AD-C790-06377429CFA6}"/>
              </a:ext>
            </a:extLst>
          </p:cNvPr>
          <p:cNvSpPr txBox="1">
            <a:spLocks/>
          </p:cNvSpPr>
          <p:nvPr/>
        </p:nvSpPr>
        <p:spPr>
          <a:xfrm>
            <a:off x="1405631" y="490587"/>
            <a:ext cx="10407692" cy="828183"/>
          </a:xfrm>
          <a:prstGeom prst="rect">
            <a:avLst/>
          </a:prstGeom>
        </p:spPr>
        <p:txBody>
          <a:bodyPr vert="horz" lIns="91440" tIns="45720" rIns="91440" bIns="45720" numCol="1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Contribute to citizens, CSO</a:t>
            </a:r>
            <a:r>
              <a:rPr lang="vi-VN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en-US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AU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“Citizens are empowered through the AIWS model, data economy and global enlightenment education, uniting their voices as power of users, market forces, and innovators.”</a:t>
            </a:r>
            <a:endParaRPr lang="en-AU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B94506-57F6-19CA-60A6-CD14D5DDDE51}"/>
              </a:ext>
            </a:extLst>
          </p:cNvPr>
          <p:cNvSpPr txBox="1">
            <a:spLocks/>
          </p:cNvSpPr>
          <p:nvPr/>
        </p:nvSpPr>
        <p:spPr>
          <a:xfrm>
            <a:off x="185194" y="1669002"/>
            <a:ext cx="8764842" cy="4607510"/>
          </a:xfrm>
          <a:prstGeom prst="rect">
            <a:avLst/>
          </a:prstGeom>
        </p:spPr>
        <p:txBody>
          <a:bodyPr vert="horz" lIns="91440" tIns="45720" rIns="91440" bIns="45720" numCol="2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AIWS City as a platform for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AU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Education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AU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Economy and Society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The AIWS </a:t>
            </a:r>
          </a:p>
          <a:p>
            <a:pPr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Innovation aims to apply data economy principles, empowering every citizen to </a:t>
            </a:r>
          </a:p>
          <a:p>
            <a:pPr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become an innovator</a:t>
            </a:r>
          </a:p>
          <a:p>
            <a:pPr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AU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Politics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empower citizens to actively engage in politics and contribute to society, amplifying their voices to reach governments and companies. </a:t>
            </a:r>
          </a:p>
          <a:p>
            <a:pPr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AIWS Rewards</a:t>
            </a: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US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Shaping Culture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Global Enlightenment Cultures and Spirits infused with Amma's values, fostering a world characterized by compassion and selflessness.</a:t>
            </a:r>
            <a:endParaRPr lang="en-AU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D27E7E-0C5E-38F6-845C-538C6F412E4F}"/>
              </a:ext>
            </a:extLst>
          </p:cNvPr>
          <p:cNvSpPr/>
          <p:nvPr/>
        </p:nvSpPr>
        <p:spPr>
          <a:xfrm>
            <a:off x="1" y="-35510"/>
            <a:ext cx="635000" cy="621436"/>
          </a:xfrm>
          <a:prstGeom prst="rect">
            <a:avLst/>
          </a:prstGeom>
          <a:solidFill>
            <a:srgbClr val="014E56">
              <a:alpha val="8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7BEFD5-C78B-5344-49F1-DD7FE7FD732A}"/>
              </a:ext>
            </a:extLst>
          </p:cNvPr>
          <p:cNvSpPr/>
          <p:nvPr/>
        </p:nvSpPr>
        <p:spPr>
          <a:xfrm>
            <a:off x="0" y="6445188"/>
            <a:ext cx="635000" cy="412812"/>
          </a:xfrm>
          <a:prstGeom prst="rect">
            <a:avLst/>
          </a:prstGeom>
          <a:solidFill>
            <a:srgbClr val="014E56">
              <a:alpha val="8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6558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BA1D26E1-4DA7-1F5A-00D9-AB840375EE07}"/>
              </a:ext>
            </a:extLst>
          </p:cNvPr>
          <p:cNvSpPr txBox="1">
            <a:spLocks/>
          </p:cNvSpPr>
          <p:nvPr/>
        </p:nvSpPr>
        <p:spPr>
          <a:xfrm>
            <a:off x="1405631" y="1292001"/>
            <a:ext cx="9380738" cy="4400737"/>
          </a:xfrm>
          <a:prstGeom prst="rect">
            <a:avLst/>
          </a:prstGeom>
        </p:spPr>
        <p:txBody>
          <a:bodyPr vert="horz" lIns="91440" tIns="45720" rIns="91440" bIns="45720" numCol="1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14E5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Implementation for the Global South: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endParaRPr lang="en-AU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India - a hub and center for the Global South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the integration of Amrita University and Amma's spiritual values. Collaboration with Brazil for C20 2024 and Nigeria is a priority, forming a strong foundation for expanding our reach to other countries in the Global South.</a:t>
            </a:r>
            <a:endParaRPr lang="en-AU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AU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onnect key universities </a:t>
            </a:r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 India, Brazil, Nigeria, Indonesia, and Vietnam. 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Global Enlightenment Community support and contribute to India, Brazil, Indonesia, and Nigeria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empowering their citizens and civil society organizations with AIWS City initiatives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AU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11CEFE-49EE-8D17-E6EA-E4631DF91208}"/>
              </a:ext>
            </a:extLst>
          </p:cNvPr>
          <p:cNvSpPr/>
          <p:nvPr/>
        </p:nvSpPr>
        <p:spPr>
          <a:xfrm>
            <a:off x="1" y="-35510"/>
            <a:ext cx="635000" cy="830362"/>
          </a:xfrm>
          <a:prstGeom prst="rect">
            <a:avLst/>
          </a:prstGeom>
          <a:solidFill>
            <a:srgbClr val="014E56">
              <a:alpha val="8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2330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159E6-5079-6E76-1238-B6CF79246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168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B0216-38B5-88C7-9CC6-D26EAAB69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>
                <a:solidFill>
                  <a:srgbClr val="016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Joint report - GLIDES &amp; Boston Global Forum</a:t>
            </a:r>
          </a:p>
          <a:p>
            <a:pPr marL="0" indent="0">
              <a:buNone/>
            </a:pPr>
            <a:endParaRPr lang="en-US" sz="2000" b="1" dirty="0">
              <a:solidFill>
                <a:srgbClr val="0168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016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Alliance:  Between BGF &amp; GLIDES for 3</a:t>
            </a:r>
            <a:r>
              <a:rPr lang="en-US" sz="2000" b="1" baseline="30000" dirty="0">
                <a:solidFill>
                  <a:srgbClr val="016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000" b="1" dirty="0">
                <a:solidFill>
                  <a:srgbClr val="016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party oversight for AI Systems</a:t>
            </a:r>
          </a:p>
          <a:p>
            <a:pPr marL="0" indent="0">
              <a:buNone/>
            </a:pPr>
            <a:endParaRPr lang="en-US" sz="2000" b="1" dirty="0">
              <a:solidFill>
                <a:srgbClr val="0168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016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for CSOs and make global citizens be part of the process and drive the strategy</a:t>
            </a:r>
          </a:p>
          <a:p>
            <a:pPr marL="0" indent="0">
              <a:buNone/>
            </a:pPr>
            <a:endParaRPr lang="en-US" sz="2000" b="1" dirty="0">
              <a:solidFill>
                <a:srgbClr val="0168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016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Enable CSOs to have a larger voice to drive innovation with governments, privates and academia for AI</a:t>
            </a:r>
          </a:p>
        </p:txBody>
      </p:sp>
    </p:spTree>
    <p:extLst>
      <p:ext uri="{BB962C8B-B14F-4D97-AF65-F5344CB8AC3E}">
        <p14:creationId xmlns:p14="http://schemas.microsoft.com/office/powerpoint/2010/main" val="1271619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ald eagle flying over a lake&#10;&#10;Description automatically generated">
            <a:extLst>
              <a:ext uri="{FF2B5EF4-FFF2-40B4-BE49-F238E27FC236}">
                <a16:creationId xmlns:a16="http://schemas.microsoft.com/office/drawing/2014/main" id="{01BF15E6-E5B1-5D96-3E68-6E5107873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443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A1D26E1-4DA7-1F5A-00D9-AB840375EE07}"/>
              </a:ext>
            </a:extLst>
          </p:cNvPr>
          <p:cNvSpPr txBox="1">
            <a:spLocks/>
          </p:cNvSpPr>
          <p:nvPr/>
        </p:nvSpPr>
        <p:spPr>
          <a:xfrm>
            <a:off x="457201" y="301841"/>
            <a:ext cx="9406466" cy="446035"/>
          </a:xfrm>
          <a:prstGeom prst="rect">
            <a:avLst/>
          </a:prstGeom>
        </p:spPr>
        <p:txBody>
          <a:bodyPr vert="horz" lIns="91440" tIns="45720" rIns="91440" bIns="45720" numCol="1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Thank you and see you in C20 </a:t>
            </a:r>
            <a:r>
              <a:rPr lang="en-US" sz="32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Brazil 2024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60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4E56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8A8C7-B9C5-5E75-1506-8CB39D0B33AB}"/>
              </a:ext>
            </a:extLst>
          </p:cNvPr>
          <p:cNvSpPr/>
          <p:nvPr/>
        </p:nvSpPr>
        <p:spPr>
          <a:xfrm>
            <a:off x="0" y="-35511"/>
            <a:ext cx="4174067" cy="6893511"/>
          </a:xfrm>
          <a:prstGeom prst="rect">
            <a:avLst/>
          </a:prstGeom>
          <a:gradFill flip="none" rotWithShape="1">
            <a:gsLst>
              <a:gs pos="0">
                <a:srgbClr val="017575">
                  <a:shade val="30000"/>
                  <a:satMod val="115000"/>
                </a:srgbClr>
              </a:gs>
              <a:gs pos="50000">
                <a:srgbClr val="017575">
                  <a:shade val="67500"/>
                  <a:satMod val="115000"/>
                </a:srgbClr>
              </a:gs>
              <a:gs pos="100000">
                <a:srgbClr val="017575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452728-A1DD-764F-12D4-9ACF3B6C0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47" y="2650152"/>
            <a:ext cx="3530572" cy="152218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Boston Global Forum</a:t>
            </a:r>
            <a:br>
              <a:rPr lang="en-US" sz="40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88802044-275E-35F6-4CC5-1308623D4D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2333" y="832637"/>
            <a:ext cx="6121400" cy="4489524"/>
          </a:xfrm>
        </p:spPr>
        <p:txBody>
          <a:bodyPr>
            <a:noAutofit/>
          </a:bodyPr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Founded in 2012 </a:t>
            </a:r>
          </a:p>
          <a:p>
            <a:r>
              <a:rPr lang="en-US" sz="1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Boston Global Forum (BGF) offers a venue for leaders, strategists, thinkers, and innovators to contribute to the process of Remaking the World – Toward an Age of Global Enlightenment.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Definition: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Enlightenment – ​​the great 'Age of Reason' – is defined as the period of rigorous scientific, political and philosophical discourse that characterized European society during the 'long' 18th century: from the late 17th century to the ending of the Napoleonic Wars in 1815.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Enlightenment: largely defined by the potential of Artificial Intelligence (AI), blockchain, and other Digital Age technologies.</a:t>
            </a:r>
            <a:endParaRPr lang="en-US" sz="1800" i="0" dirty="0">
              <a:solidFill>
                <a:srgbClr val="20212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246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lowchart: Punched Tape 14">
            <a:extLst>
              <a:ext uri="{FF2B5EF4-FFF2-40B4-BE49-F238E27FC236}">
                <a16:creationId xmlns:a16="http://schemas.microsoft.com/office/drawing/2014/main" id="{E807FC9A-8FDB-C867-9350-A7E3BD712F52}"/>
              </a:ext>
            </a:extLst>
          </p:cNvPr>
          <p:cNvSpPr/>
          <p:nvPr/>
        </p:nvSpPr>
        <p:spPr>
          <a:xfrm>
            <a:off x="-16854" y="1408238"/>
            <a:ext cx="12192000" cy="3096290"/>
          </a:xfrm>
          <a:prstGeom prst="flowChartPunchedTape">
            <a:avLst/>
          </a:prstGeom>
          <a:gradFill flip="none" rotWithShape="1">
            <a:gsLst>
              <a:gs pos="100000">
                <a:schemeClr val="accent5">
                  <a:lumMod val="95000"/>
                  <a:lumOff val="5000"/>
                </a:schemeClr>
              </a:gs>
              <a:gs pos="28000">
                <a:srgbClr val="016873">
                  <a:alpha val="10000"/>
                </a:srgb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Flowchart: Punched Tape 18">
            <a:extLst>
              <a:ext uri="{FF2B5EF4-FFF2-40B4-BE49-F238E27FC236}">
                <a16:creationId xmlns:a16="http://schemas.microsoft.com/office/drawing/2014/main" id="{FCC50774-0FD4-5BCB-883A-7112038A10F1}"/>
              </a:ext>
            </a:extLst>
          </p:cNvPr>
          <p:cNvSpPr/>
          <p:nvPr/>
        </p:nvSpPr>
        <p:spPr>
          <a:xfrm>
            <a:off x="-25281" y="1676821"/>
            <a:ext cx="12200427" cy="2991939"/>
          </a:xfrm>
          <a:prstGeom prst="flowChartPunchedTape">
            <a:avLst/>
          </a:prstGeom>
          <a:solidFill>
            <a:srgbClr val="017575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452728-A1DD-764F-12D4-9ACF3B6C0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90" y="111598"/>
            <a:ext cx="11391086" cy="76127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>
                <a:solidFill>
                  <a:srgbClr val="014E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BGF Founders and Board Members</a:t>
            </a:r>
            <a:endParaRPr lang="en-US" sz="3200" b="1" kern="1200" dirty="0">
              <a:solidFill>
                <a:srgbClr val="014E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B580897D-40CB-1A4B-F899-748D87C8C3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3897" y="3501040"/>
            <a:ext cx="2006658" cy="303436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1000" b="1">
                <a:latin typeface="Arial" panose="020B0604020202020204" pitchFamily="34" charset="0"/>
                <a:cs typeface="Arial" panose="020B0604020202020204" pitchFamily="34" charset="0"/>
              </a:rPr>
              <a:t>Governor Michael Dukakis, Co-Founder and Chairman</a:t>
            </a:r>
          </a:p>
        </p:txBody>
      </p:sp>
      <p:sp>
        <p:nvSpPr>
          <p:cNvPr id="5" name="Content Placeholder 29">
            <a:extLst>
              <a:ext uri="{FF2B5EF4-FFF2-40B4-BE49-F238E27FC236}">
                <a16:creationId xmlns:a16="http://schemas.microsoft.com/office/drawing/2014/main" id="{96168821-903D-F88D-7306-B71FFCF478C0}"/>
              </a:ext>
            </a:extLst>
          </p:cNvPr>
          <p:cNvSpPr txBox="1">
            <a:spLocks/>
          </p:cNvSpPr>
          <p:nvPr/>
        </p:nvSpPr>
        <p:spPr>
          <a:xfrm>
            <a:off x="3644083" y="3500746"/>
            <a:ext cx="2006658" cy="303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1000" b="1">
                <a:latin typeface="Arial" panose="020B0604020202020204" pitchFamily="34" charset="0"/>
                <a:cs typeface="Arial" panose="020B0604020202020204" pitchFamily="34" charset="0"/>
              </a:rPr>
              <a:t>Nguyen Anh Tuan, Co-Founder and CEO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46896F3-31A5-A0FD-12BF-D7433E590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39" y="1363268"/>
            <a:ext cx="2101774" cy="2101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B475B83-8970-E722-7525-CE6F08777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396" y="1351808"/>
            <a:ext cx="2099321" cy="2076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C9E6D3A7-8307-2CD9-8603-BE2F7FD11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51807"/>
            <a:ext cx="2076451" cy="2076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D0F5B0F9-2A69-E1C4-77DA-2900DFAC2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734" y="1351808"/>
            <a:ext cx="2076451" cy="2076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9916C94D-D484-F573-C1DA-4F8EF393A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135" y="4298310"/>
            <a:ext cx="1817277" cy="1817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1D4E65AA-532F-E48C-B380-BC318A9C7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992" y="4285861"/>
            <a:ext cx="1829726" cy="1829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9AC0FFBA-C81D-68CC-7087-56B507FB2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137" y="4298310"/>
            <a:ext cx="1829725" cy="1829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ontent Placeholder 29">
            <a:extLst>
              <a:ext uri="{FF2B5EF4-FFF2-40B4-BE49-F238E27FC236}">
                <a16:creationId xmlns:a16="http://schemas.microsoft.com/office/drawing/2014/main" id="{FFB921AA-A7C0-5724-9FE5-F4E4CCB2BACA}"/>
              </a:ext>
            </a:extLst>
          </p:cNvPr>
          <p:cNvSpPr txBox="1">
            <a:spLocks/>
          </p:cNvSpPr>
          <p:nvPr/>
        </p:nvSpPr>
        <p:spPr>
          <a:xfrm>
            <a:off x="6096000" y="3495110"/>
            <a:ext cx="2006658" cy="303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1000" b="1">
                <a:latin typeface="Arial" panose="020B0604020202020204" pitchFamily="34" charset="0"/>
                <a:cs typeface="Arial" panose="020B0604020202020204" pitchFamily="34" charset="0"/>
              </a:rPr>
              <a:t>Thomas E. Patterson, Co-Founder and Board Member</a:t>
            </a:r>
          </a:p>
        </p:txBody>
      </p:sp>
      <p:sp>
        <p:nvSpPr>
          <p:cNvPr id="8" name="Content Placeholder 29">
            <a:extLst>
              <a:ext uri="{FF2B5EF4-FFF2-40B4-BE49-F238E27FC236}">
                <a16:creationId xmlns:a16="http://schemas.microsoft.com/office/drawing/2014/main" id="{4279A3D0-2C3C-3E82-D137-9676345E5393}"/>
              </a:ext>
            </a:extLst>
          </p:cNvPr>
          <p:cNvSpPr txBox="1">
            <a:spLocks/>
          </p:cNvSpPr>
          <p:nvPr/>
        </p:nvSpPr>
        <p:spPr>
          <a:xfrm>
            <a:off x="8611630" y="3495110"/>
            <a:ext cx="2006658" cy="303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1000" b="1">
                <a:latin typeface="Arial" panose="020B0604020202020204" pitchFamily="34" charset="0"/>
                <a:cs typeface="Arial" panose="020B0604020202020204" pitchFamily="34" charset="0"/>
              </a:rPr>
              <a:t>John Quelch, Co-Founder and Board Member</a:t>
            </a:r>
          </a:p>
        </p:txBody>
      </p:sp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58CA86D7-0B4F-FFF7-5159-B294670745D9}"/>
              </a:ext>
            </a:extLst>
          </p:cNvPr>
          <p:cNvSpPr txBox="1">
            <a:spLocks/>
          </p:cNvSpPr>
          <p:nvPr/>
        </p:nvSpPr>
        <p:spPr>
          <a:xfrm>
            <a:off x="2812331" y="6173635"/>
            <a:ext cx="1829725" cy="303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1000" b="1">
                <a:latin typeface="Arial" panose="020B0604020202020204" pitchFamily="34" charset="0"/>
                <a:cs typeface="Arial" panose="020B0604020202020204" pitchFamily="34" charset="0"/>
              </a:rPr>
              <a:t>Nazli Choucri, Board Member</a:t>
            </a:r>
          </a:p>
        </p:txBody>
      </p:sp>
      <p:sp>
        <p:nvSpPr>
          <p:cNvPr id="11" name="Content Placeholder 29">
            <a:extLst>
              <a:ext uri="{FF2B5EF4-FFF2-40B4-BE49-F238E27FC236}">
                <a16:creationId xmlns:a16="http://schemas.microsoft.com/office/drawing/2014/main" id="{6E247283-96BF-72E0-BBE1-F2A1996EAFCD}"/>
              </a:ext>
            </a:extLst>
          </p:cNvPr>
          <p:cNvSpPr txBox="1">
            <a:spLocks/>
          </p:cNvSpPr>
          <p:nvPr/>
        </p:nvSpPr>
        <p:spPr>
          <a:xfrm>
            <a:off x="4894296" y="6173635"/>
            <a:ext cx="2369700" cy="277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1000" b="1">
                <a:latin typeface="Arial" panose="020B0604020202020204" pitchFamily="34" charset="0"/>
                <a:cs typeface="Arial" panose="020B0604020202020204" pitchFamily="34" charset="0"/>
              </a:rPr>
              <a:t>Alex ‘Sandy’ Pentland, Board Member</a:t>
            </a:r>
          </a:p>
        </p:txBody>
      </p:sp>
      <p:sp>
        <p:nvSpPr>
          <p:cNvPr id="12" name="Content Placeholder 29">
            <a:extLst>
              <a:ext uri="{FF2B5EF4-FFF2-40B4-BE49-F238E27FC236}">
                <a16:creationId xmlns:a16="http://schemas.microsoft.com/office/drawing/2014/main" id="{DD3929F3-E2AB-4155-519D-0BE65BBA3730}"/>
              </a:ext>
            </a:extLst>
          </p:cNvPr>
          <p:cNvSpPr txBox="1">
            <a:spLocks/>
          </p:cNvSpPr>
          <p:nvPr/>
        </p:nvSpPr>
        <p:spPr>
          <a:xfrm>
            <a:off x="7428444" y="6173635"/>
            <a:ext cx="2153207" cy="303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1000" b="1">
                <a:latin typeface="Arial" panose="020B0604020202020204" pitchFamily="34" charset="0"/>
                <a:cs typeface="Arial" panose="020B0604020202020204" pitchFamily="34" charset="0"/>
              </a:rPr>
              <a:t>David Silbersweig, Board Member</a:t>
            </a:r>
          </a:p>
        </p:txBody>
      </p:sp>
    </p:spTree>
    <p:extLst>
      <p:ext uri="{BB962C8B-B14F-4D97-AF65-F5344CB8AC3E}">
        <p14:creationId xmlns:p14="http://schemas.microsoft.com/office/powerpoint/2010/main" val="1112238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4E56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79EFEA1-F7D4-E7BD-7295-5CC437192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07" y="1099434"/>
            <a:ext cx="1961801" cy="196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A936981-09D3-C6D5-2D91-A56FCD3F4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067" y="1090967"/>
            <a:ext cx="1938029" cy="197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1571DCE-470A-E612-CEA8-4058E8281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52" y="1096013"/>
            <a:ext cx="1973689" cy="197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010527E-CFEF-7269-437B-6D64A0F21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500" y="1096011"/>
            <a:ext cx="1938029" cy="197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146CF4D-3347-DEE8-575A-6450B7A98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07" y="4002997"/>
            <a:ext cx="1961660" cy="196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Enrico Letta Portrait">
            <a:extLst>
              <a:ext uri="{FF2B5EF4-FFF2-40B4-BE49-F238E27FC236}">
                <a16:creationId xmlns:a16="http://schemas.microsoft.com/office/drawing/2014/main" id="{3CF1C438-BF4D-EDA7-4DF9-CEA1DE245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432" y="1096011"/>
            <a:ext cx="1912757" cy="198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.E. Sauli Niinisto">
            <a:extLst>
              <a:ext uri="{FF2B5EF4-FFF2-40B4-BE49-F238E27FC236}">
                <a16:creationId xmlns:a16="http://schemas.microsoft.com/office/drawing/2014/main" id="{8253869F-B8A3-168C-5618-412DA532E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" r="-5694" b="34860"/>
          <a:stretch/>
        </p:blipFill>
        <p:spPr bwMode="auto">
          <a:xfrm>
            <a:off x="9903137" y="1096011"/>
            <a:ext cx="2164443" cy="198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3A8C9267-E7FE-2092-E5F2-47BC87E95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067" y="4003046"/>
            <a:ext cx="1973689" cy="196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66BEF84B-6013-8BBB-F9E6-D0F76BE21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387" y="3988296"/>
            <a:ext cx="1973689" cy="197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5B7406DC-4CF5-655E-93C4-26667B28D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500" y="3990968"/>
            <a:ext cx="1973689" cy="197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CD04587D-EF87-5C4F-2C26-C9B328AFA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081" y="3996895"/>
            <a:ext cx="1973689" cy="197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353E871E-E378-64AB-CF91-628EE0B796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7"/>
          <a:stretch/>
        </p:blipFill>
        <p:spPr bwMode="auto">
          <a:xfrm>
            <a:off x="8172958" y="3989969"/>
            <a:ext cx="1827660" cy="197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B580897D-40CB-1A4B-F899-748D87C8C3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4408" y="3068805"/>
            <a:ext cx="2006658" cy="303436"/>
          </a:xfrm>
        </p:spPr>
        <p:txBody>
          <a:bodyPr>
            <a:noAutofit/>
          </a:bodyPr>
          <a:lstStyle/>
          <a:p>
            <a:pPr marL="0" indent="0" algn="l" fontAlgn="base">
              <a:buNone/>
            </a:pPr>
            <a:r>
              <a:rPr lang="en-US" sz="900" b="1">
                <a:latin typeface="Arial" panose="020B0604020202020204" pitchFamily="34" charset="0"/>
                <a:cs typeface="Arial" panose="020B0604020202020204" pitchFamily="34" charset="0"/>
              </a:rPr>
              <a:t>Ursula von der Leyen, President of the European Commission</a:t>
            </a:r>
          </a:p>
        </p:txBody>
      </p:sp>
      <p:sp>
        <p:nvSpPr>
          <p:cNvPr id="18" name="Content Placeholder 29">
            <a:extLst>
              <a:ext uri="{FF2B5EF4-FFF2-40B4-BE49-F238E27FC236}">
                <a16:creationId xmlns:a16="http://schemas.microsoft.com/office/drawing/2014/main" id="{1C298A36-D17C-DE54-82BF-8A77F8E1C8F7}"/>
              </a:ext>
            </a:extLst>
          </p:cNvPr>
          <p:cNvSpPr txBox="1">
            <a:spLocks/>
          </p:cNvSpPr>
          <p:nvPr/>
        </p:nvSpPr>
        <p:spPr>
          <a:xfrm>
            <a:off x="2293083" y="3062879"/>
            <a:ext cx="2006658" cy="303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900" b="1">
                <a:latin typeface="Arial" panose="020B0604020202020204" pitchFamily="34" charset="0"/>
                <a:cs typeface="Arial" panose="020B0604020202020204" pitchFamily="34" charset="0"/>
              </a:rPr>
              <a:t>Shinzo Abe, Former Prime Minister of Japan</a:t>
            </a:r>
          </a:p>
        </p:txBody>
      </p:sp>
      <p:sp>
        <p:nvSpPr>
          <p:cNvPr id="20" name="Content Placeholder 29">
            <a:extLst>
              <a:ext uri="{FF2B5EF4-FFF2-40B4-BE49-F238E27FC236}">
                <a16:creationId xmlns:a16="http://schemas.microsoft.com/office/drawing/2014/main" id="{842B692D-2789-3723-8FB9-640115FE99D0}"/>
              </a:ext>
            </a:extLst>
          </p:cNvPr>
          <p:cNvSpPr txBox="1">
            <a:spLocks/>
          </p:cNvSpPr>
          <p:nvPr/>
        </p:nvSpPr>
        <p:spPr>
          <a:xfrm>
            <a:off x="4189435" y="3075629"/>
            <a:ext cx="2006658" cy="303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900" b="1">
                <a:latin typeface="Arial" panose="020B0604020202020204" pitchFamily="34" charset="0"/>
                <a:cs typeface="Arial" panose="020B0604020202020204" pitchFamily="34" charset="0"/>
              </a:rPr>
              <a:t>Ehud Barak, Former Prime Minister of Israel</a:t>
            </a:r>
          </a:p>
        </p:txBody>
      </p:sp>
      <p:sp>
        <p:nvSpPr>
          <p:cNvPr id="22" name="Content Placeholder 29">
            <a:extLst>
              <a:ext uri="{FF2B5EF4-FFF2-40B4-BE49-F238E27FC236}">
                <a16:creationId xmlns:a16="http://schemas.microsoft.com/office/drawing/2014/main" id="{0A7D3EDA-1C98-F6F7-92E7-BBC508684F05}"/>
              </a:ext>
            </a:extLst>
          </p:cNvPr>
          <p:cNvSpPr txBox="1">
            <a:spLocks/>
          </p:cNvSpPr>
          <p:nvPr/>
        </p:nvSpPr>
        <p:spPr>
          <a:xfrm>
            <a:off x="6162839" y="3068805"/>
            <a:ext cx="2006658" cy="303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900" b="1">
                <a:latin typeface="Arial" panose="020B0604020202020204" pitchFamily="34" charset="0"/>
                <a:cs typeface="Arial" panose="020B0604020202020204" pitchFamily="34" charset="0"/>
              </a:rPr>
              <a:t>Ban Ki-Moon, Former Secretary-General of the United Nations</a:t>
            </a:r>
          </a:p>
        </p:txBody>
      </p:sp>
      <p:sp>
        <p:nvSpPr>
          <p:cNvPr id="23" name="Content Placeholder 29">
            <a:extLst>
              <a:ext uri="{FF2B5EF4-FFF2-40B4-BE49-F238E27FC236}">
                <a16:creationId xmlns:a16="http://schemas.microsoft.com/office/drawing/2014/main" id="{2B1134AB-64DA-AEDB-3BB3-AA1CDC5D8901}"/>
              </a:ext>
            </a:extLst>
          </p:cNvPr>
          <p:cNvSpPr txBox="1">
            <a:spLocks/>
          </p:cNvSpPr>
          <p:nvPr/>
        </p:nvSpPr>
        <p:spPr>
          <a:xfrm>
            <a:off x="8059191" y="3057212"/>
            <a:ext cx="2006658" cy="303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900" b="1">
                <a:latin typeface="Arial" panose="020B0604020202020204" pitchFamily="34" charset="0"/>
                <a:cs typeface="Arial" panose="020B0604020202020204" pitchFamily="34" charset="0"/>
              </a:rPr>
              <a:t>Ehud Barak, Former Prime Minister of Italy</a:t>
            </a:r>
          </a:p>
        </p:txBody>
      </p:sp>
      <p:sp>
        <p:nvSpPr>
          <p:cNvPr id="24" name="Content Placeholder 29">
            <a:extLst>
              <a:ext uri="{FF2B5EF4-FFF2-40B4-BE49-F238E27FC236}">
                <a16:creationId xmlns:a16="http://schemas.microsoft.com/office/drawing/2014/main" id="{951F1262-054C-C33E-017A-E1762605F78B}"/>
              </a:ext>
            </a:extLst>
          </p:cNvPr>
          <p:cNvSpPr txBox="1">
            <a:spLocks/>
          </p:cNvSpPr>
          <p:nvPr/>
        </p:nvSpPr>
        <p:spPr>
          <a:xfrm>
            <a:off x="9845933" y="3055492"/>
            <a:ext cx="2006658" cy="303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900" b="1">
                <a:latin typeface="Arial" panose="020B0604020202020204" pitchFamily="34" charset="0"/>
                <a:cs typeface="Arial" panose="020B0604020202020204" pitchFamily="34" charset="0"/>
              </a:rPr>
              <a:t>Sauli Niinistö, President of Finland</a:t>
            </a:r>
          </a:p>
        </p:txBody>
      </p:sp>
      <p:sp>
        <p:nvSpPr>
          <p:cNvPr id="25" name="Content Placeholder 29">
            <a:extLst>
              <a:ext uri="{FF2B5EF4-FFF2-40B4-BE49-F238E27FC236}">
                <a16:creationId xmlns:a16="http://schemas.microsoft.com/office/drawing/2014/main" id="{516DAAB1-5DE9-4A61-F4DB-C72C5E632589}"/>
              </a:ext>
            </a:extLst>
          </p:cNvPr>
          <p:cNvSpPr txBox="1">
            <a:spLocks/>
          </p:cNvSpPr>
          <p:nvPr/>
        </p:nvSpPr>
        <p:spPr>
          <a:xfrm>
            <a:off x="384407" y="3069254"/>
            <a:ext cx="2006658" cy="303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900" b="1">
                <a:latin typeface="Arial" panose="020B0604020202020204" pitchFamily="34" charset="0"/>
                <a:cs typeface="Arial" panose="020B0604020202020204" pitchFamily="34" charset="0"/>
              </a:rPr>
              <a:t>Ursula von der Leyen, President of the European Commission</a:t>
            </a:r>
          </a:p>
        </p:txBody>
      </p:sp>
      <p:sp>
        <p:nvSpPr>
          <p:cNvPr id="26" name="Content Placeholder 29">
            <a:extLst>
              <a:ext uri="{FF2B5EF4-FFF2-40B4-BE49-F238E27FC236}">
                <a16:creationId xmlns:a16="http://schemas.microsoft.com/office/drawing/2014/main" id="{E7D87005-F40B-04F1-9D18-7E9DD12AB695}"/>
              </a:ext>
            </a:extLst>
          </p:cNvPr>
          <p:cNvSpPr txBox="1">
            <a:spLocks/>
          </p:cNvSpPr>
          <p:nvPr/>
        </p:nvSpPr>
        <p:spPr>
          <a:xfrm>
            <a:off x="350679" y="5981088"/>
            <a:ext cx="2006658" cy="303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900" b="1">
                <a:latin typeface="Arial" panose="020B0604020202020204" pitchFamily="34" charset="0"/>
                <a:cs typeface="Arial" panose="020B0604020202020204" pitchFamily="34" charset="0"/>
              </a:rPr>
              <a:t>Andreas Norlén, Speaker of the Swedish Parliament</a:t>
            </a:r>
          </a:p>
        </p:txBody>
      </p:sp>
      <p:sp>
        <p:nvSpPr>
          <p:cNvPr id="28" name="Content Placeholder 29">
            <a:extLst>
              <a:ext uri="{FF2B5EF4-FFF2-40B4-BE49-F238E27FC236}">
                <a16:creationId xmlns:a16="http://schemas.microsoft.com/office/drawing/2014/main" id="{B3A28FDE-D977-47C2-C276-9BB08E6AAED0}"/>
              </a:ext>
            </a:extLst>
          </p:cNvPr>
          <p:cNvSpPr txBox="1">
            <a:spLocks/>
          </p:cNvSpPr>
          <p:nvPr/>
        </p:nvSpPr>
        <p:spPr>
          <a:xfrm>
            <a:off x="2267293" y="5932599"/>
            <a:ext cx="1991212" cy="303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900" b="1">
                <a:latin typeface="Arial" panose="020B0604020202020204" pitchFamily="34" charset="0"/>
                <a:cs typeface="Arial" panose="020B0604020202020204" pitchFamily="34" charset="0"/>
              </a:rPr>
              <a:t>Amandeep Gill, Under Secretary General and UN’s Envoy on Technology</a:t>
            </a:r>
          </a:p>
        </p:txBody>
      </p:sp>
      <p:sp>
        <p:nvSpPr>
          <p:cNvPr id="29" name="Content Placeholder 29">
            <a:extLst>
              <a:ext uri="{FF2B5EF4-FFF2-40B4-BE49-F238E27FC236}">
                <a16:creationId xmlns:a16="http://schemas.microsoft.com/office/drawing/2014/main" id="{462176C3-2646-F615-67C8-2D0CAC9913C7}"/>
              </a:ext>
            </a:extLst>
          </p:cNvPr>
          <p:cNvSpPr txBox="1">
            <a:spLocks/>
          </p:cNvSpPr>
          <p:nvPr/>
        </p:nvSpPr>
        <p:spPr>
          <a:xfrm>
            <a:off x="4262112" y="5981088"/>
            <a:ext cx="2006658" cy="303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900" b="1">
                <a:latin typeface="Arial" panose="020B0604020202020204" pitchFamily="34" charset="0"/>
                <a:cs typeface="Arial" panose="020B0604020202020204" pitchFamily="34" charset="0"/>
              </a:rPr>
              <a:t>Vint Cerf, “Father of the Internet”</a:t>
            </a:r>
          </a:p>
        </p:txBody>
      </p:sp>
      <p:sp>
        <p:nvSpPr>
          <p:cNvPr id="31" name="Content Placeholder 29">
            <a:extLst>
              <a:ext uri="{FF2B5EF4-FFF2-40B4-BE49-F238E27FC236}">
                <a16:creationId xmlns:a16="http://schemas.microsoft.com/office/drawing/2014/main" id="{AD3C6661-ED57-4F37-D7FF-52917A494901}"/>
              </a:ext>
            </a:extLst>
          </p:cNvPr>
          <p:cNvSpPr txBox="1">
            <a:spLocks/>
          </p:cNvSpPr>
          <p:nvPr/>
        </p:nvSpPr>
        <p:spPr>
          <a:xfrm>
            <a:off x="6196249" y="5969311"/>
            <a:ext cx="2006658" cy="303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900" b="1">
                <a:latin typeface="Arial" panose="020B0604020202020204" pitchFamily="34" charset="0"/>
                <a:cs typeface="Arial" panose="020B0604020202020204" pitchFamily="34" charset="0"/>
              </a:rPr>
              <a:t>Vaira Vīķe-Freiberga, 6th President of Latvia </a:t>
            </a:r>
          </a:p>
        </p:txBody>
      </p:sp>
      <p:sp>
        <p:nvSpPr>
          <p:cNvPr id="32" name="Content Placeholder 29">
            <a:extLst>
              <a:ext uri="{FF2B5EF4-FFF2-40B4-BE49-F238E27FC236}">
                <a16:creationId xmlns:a16="http://schemas.microsoft.com/office/drawing/2014/main" id="{BC554104-4B48-DBDC-E3AA-AD7597DD9E1B}"/>
              </a:ext>
            </a:extLst>
          </p:cNvPr>
          <p:cNvSpPr txBox="1">
            <a:spLocks/>
          </p:cNvSpPr>
          <p:nvPr/>
        </p:nvSpPr>
        <p:spPr>
          <a:xfrm>
            <a:off x="8038199" y="5955467"/>
            <a:ext cx="2006658" cy="303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900" b="1">
                <a:latin typeface="Arial" panose="020B0604020202020204" pitchFamily="34" charset="0"/>
                <a:cs typeface="Arial" panose="020B0604020202020204" pitchFamily="34" charset="0"/>
              </a:rPr>
              <a:t>Sanae Takaichi, Minister of State for Economic Security of Japan</a:t>
            </a:r>
          </a:p>
        </p:txBody>
      </p:sp>
      <p:sp>
        <p:nvSpPr>
          <p:cNvPr id="33" name="Content Placeholder 29">
            <a:extLst>
              <a:ext uri="{FF2B5EF4-FFF2-40B4-BE49-F238E27FC236}">
                <a16:creationId xmlns:a16="http://schemas.microsoft.com/office/drawing/2014/main" id="{65BE9B44-0C5A-5B37-D782-1E4609BB3A93}"/>
              </a:ext>
            </a:extLst>
          </p:cNvPr>
          <p:cNvSpPr txBox="1">
            <a:spLocks/>
          </p:cNvSpPr>
          <p:nvPr/>
        </p:nvSpPr>
        <p:spPr>
          <a:xfrm>
            <a:off x="10035161" y="5981088"/>
            <a:ext cx="2006658" cy="303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900" b="1">
                <a:latin typeface="Arial" panose="020B0604020202020204" pitchFamily="34" charset="0"/>
                <a:cs typeface="Arial" panose="020B0604020202020204" pitchFamily="34" charset="0"/>
              </a:rPr>
              <a:t>Joseph Nye, Harvard University Distinguished Service Professor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0DC11116-17D2-23AC-6360-FBB4CE43F8B0}"/>
              </a:ext>
            </a:extLst>
          </p:cNvPr>
          <p:cNvSpPr txBox="1">
            <a:spLocks/>
          </p:cNvSpPr>
          <p:nvPr/>
        </p:nvSpPr>
        <p:spPr>
          <a:xfrm>
            <a:off x="524990" y="111598"/>
            <a:ext cx="11391086" cy="7612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014E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Enlightenment Leaders</a:t>
            </a:r>
            <a:endParaRPr lang="en-US" sz="3200" b="1" dirty="0">
              <a:solidFill>
                <a:srgbClr val="014E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049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23453-1D64-0942-1E33-54D69F645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773818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Boston Global Forum Initiatives</a:t>
            </a:r>
          </a:p>
        </p:txBody>
      </p:sp>
      <p:sp>
        <p:nvSpPr>
          <p:cNvPr id="13" name="Flowchart: Delay 12">
            <a:extLst>
              <a:ext uri="{FF2B5EF4-FFF2-40B4-BE49-F238E27FC236}">
                <a16:creationId xmlns:a16="http://schemas.microsoft.com/office/drawing/2014/main" id="{57DA810C-E3C6-E1CC-ACA2-263B3F63BCB6}"/>
              </a:ext>
            </a:extLst>
          </p:cNvPr>
          <p:cNvSpPr/>
          <p:nvPr/>
        </p:nvSpPr>
        <p:spPr>
          <a:xfrm>
            <a:off x="413196" y="9625"/>
            <a:ext cx="4035377" cy="6886875"/>
          </a:xfrm>
          <a:prstGeom prst="flowChartDelay">
            <a:avLst/>
          </a:prstGeom>
          <a:solidFill>
            <a:srgbClr val="01757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Flowchart: Delay 14">
            <a:extLst>
              <a:ext uri="{FF2B5EF4-FFF2-40B4-BE49-F238E27FC236}">
                <a16:creationId xmlns:a16="http://schemas.microsoft.com/office/drawing/2014/main" id="{C79DC7A2-250D-2A4F-FD04-AA95EA69614D}"/>
              </a:ext>
            </a:extLst>
          </p:cNvPr>
          <p:cNvSpPr/>
          <p:nvPr/>
        </p:nvSpPr>
        <p:spPr>
          <a:xfrm>
            <a:off x="206598" y="-28875"/>
            <a:ext cx="4035377" cy="6886875"/>
          </a:xfrm>
          <a:prstGeom prst="flowChartDelay">
            <a:avLst/>
          </a:prstGeom>
          <a:solidFill>
            <a:srgbClr val="01757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EEC02-40EE-E189-516D-D5747D167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2614" y="962526"/>
            <a:ext cx="6555347" cy="4087594"/>
          </a:xfrm>
        </p:spPr>
        <p:txBody>
          <a:bodyPr anchor="ctr">
            <a:no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AI World Society (AIWS):  UN100 - AIWS City, Social Contract for the AI Age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BGF-G7 Summit, AIWS-G7 Summit, Shinzo Abe Initiative for Peace and Security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C20 Initiative:  From Enlightenment to Global Enlightenment – “You are the Light”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GLIDES – C20 Summit Initiative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BGF World Leaders for Peace and Security Award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BGF World Leaders in AIWS Award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7D27A01B-6242-92F2-DF10-AF3D735B57DD}"/>
              </a:ext>
            </a:extLst>
          </p:cNvPr>
          <p:cNvSpPr/>
          <p:nvPr/>
        </p:nvSpPr>
        <p:spPr>
          <a:xfrm>
            <a:off x="0" y="-9625"/>
            <a:ext cx="3950563" cy="6886875"/>
          </a:xfrm>
          <a:prstGeom prst="flowChartDelay">
            <a:avLst/>
          </a:prstGeom>
          <a:gradFill flip="none" rotWithShape="1">
            <a:gsLst>
              <a:gs pos="0">
                <a:srgbClr val="016873">
                  <a:shade val="30000"/>
                  <a:satMod val="115000"/>
                </a:srgbClr>
              </a:gs>
              <a:gs pos="50000">
                <a:srgbClr val="016873">
                  <a:shade val="67500"/>
                  <a:satMod val="115000"/>
                </a:srgbClr>
              </a:gs>
              <a:gs pos="100000">
                <a:srgbClr val="016873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9A71BF9-4716-2BE5-87B5-18429748628A}"/>
              </a:ext>
            </a:extLst>
          </p:cNvPr>
          <p:cNvSpPr txBox="1">
            <a:spLocks/>
          </p:cNvSpPr>
          <p:nvPr/>
        </p:nvSpPr>
        <p:spPr>
          <a:xfrm>
            <a:off x="99433" y="685750"/>
            <a:ext cx="3201366" cy="37738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Boston Global Forum Initiatives</a:t>
            </a:r>
          </a:p>
        </p:txBody>
      </p:sp>
    </p:spTree>
    <p:extLst>
      <p:ext uri="{BB962C8B-B14F-4D97-AF65-F5344CB8AC3E}">
        <p14:creationId xmlns:p14="http://schemas.microsoft.com/office/powerpoint/2010/main" val="3112715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CFB692-E61C-C548-BC57-FFC5116C00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40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BA1D26E1-4DA7-1F5A-00D9-AB840375EE07}"/>
              </a:ext>
            </a:extLst>
          </p:cNvPr>
          <p:cNvSpPr txBox="1">
            <a:spLocks/>
          </p:cNvSpPr>
          <p:nvPr/>
        </p:nvSpPr>
        <p:spPr>
          <a:xfrm>
            <a:off x="894124" y="1057907"/>
            <a:ext cx="4718916" cy="45199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i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F52120-CDBA-E6D3-3633-52BE10780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33" y="1659294"/>
            <a:ext cx="2547772" cy="3605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92A6BD-5A4D-2D4B-5118-6DA64D417D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679" y="3803249"/>
            <a:ext cx="2852397" cy="23800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C083A6B-D2E2-B8BF-238C-BDB15CD290BB}"/>
              </a:ext>
            </a:extLst>
          </p:cNvPr>
          <p:cNvSpPr txBox="1">
            <a:spLocks/>
          </p:cNvSpPr>
          <p:nvPr/>
        </p:nvSpPr>
        <p:spPr>
          <a:xfrm>
            <a:off x="243069" y="1662144"/>
            <a:ext cx="5841357" cy="4321967"/>
          </a:xfrm>
          <a:prstGeom prst="rect">
            <a:avLst/>
          </a:prstGeom>
        </p:spPr>
        <p:txBody>
          <a:bodyPr vert="horz" lIns="91440" tIns="45720" rIns="91440" bIns="45720" numCol="1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AU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0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Social Contract for the AI Age</a:t>
            </a:r>
            <a:endParaRPr lang="en-AU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0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AI International Accord – Global Legal Framework for AI and Digital</a:t>
            </a:r>
            <a:endParaRPr lang="en-AU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0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Age of Global Enlightenment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Standards, Values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book “Remaking the world – Toward an Age of Global Enlightenment”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Amma’s spiritual 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alues</a:t>
            </a:r>
            <a:endParaRPr lang="en-US" sz="2400" i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4519FDF-FFED-4130-75A8-9122B7606A98}"/>
              </a:ext>
            </a:extLst>
          </p:cNvPr>
          <p:cNvSpPr txBox="1">
            <a:spLocks/>
          </p:cNvSpPr>
          <p:nvPr/>
        </p:nvSpPr>
        <p:spPr>
          <a:xfrm>
            <a:off x="524990" y="111598"/>
            <a:ext cx="11391086" cy="7612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014E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AIWS – UN100 - the Age of Global Enlightenment</a:t>
            </a:r>
            <a:endParaRPr lang="en-US" sz="3200" b="1" dirty="0">
              <a:solidFill>
                <a:srgbClr val="014E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605DC1-AA50-03CA-7186-912A8028C9FC}"/>
              </a:ext>
            </a:extLst>
          </p:cNvPr>
          <p:cNvSpPr/>
          <p:nvPr/>
        </p:nvSpPr>
        <p:spPr>
          <a:xfrm>
            <a:off x="1" y="0"/>
            <a:ext cx="660400" cy="927720"/>
          </a:xfrm>
          <a:prstGeom prst="rect">
            <a:avLst/>
          </a:prstGeom>
          <a:solidFill>
            <a:srgbClr val="014E5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1826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BA1D26E1-4DA7-1F5A-00D9-AB840375EE07}"/>
              </a:ext>
            </a:extLst>
          </p:cNvPr>
          <p:cNvSpPr txBox="1">
            <a:spLocks/>
          </p:cNvSpPr>
          <p:nvPr/>
        </p:nvSpPr>
        <p:spPr>
          <a:xfrm>
            <a:off x="868101" y="1249516"/>
            <a:ext cx="10683433" cy="4341056"/>
          </a:xfrm>
          <a:prstGeom prst="rect">
            <a:avLst/>
          </a:prstGeom>
        </p:spPr>
        <p:txBody>
          <a:bodyPr vert="horz" lIns="91440" tIns="45720" rIns="91440" bIns="45720" numCol="2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14E5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AIWS City, a practical model of AIWS            </a:t>
            </a:r>
            <a:endParaRPr lang="en-AU" sz="2000" dirty="0">
              <a:solidFill>
                <a:srgbClr val="014E56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14E5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Community and Network:</a:t>
            </a:r>
            <a:endParaRPr lang="en-AU" sz="1800" dirty="0">
              <a:solidFill>
                <a:srgbClr val="014E56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  	World Leaders for Peace and Security</a:t>
            </a:r>
            <a:endParaRPr lang="en-AU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  	World Leaders in AIWS</a:t>
            </a:r>
            <a:endParaRPr lang="en-AU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  	Global Enlightenment Community</a:t>
            </a:r>
            <a:endParaRPr lang="en-AU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b="1" dirty="0">
                <a:solidFill>
                  <a:srgbClr val="014E5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Recognizing</a:t>
            </a:r>
            <a:r>
              <a:rPr lang="vi-VN" sz="1800" dirty="0">
                <a:solidFill>
                  <a:srgbClr val="014E5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AU" sz="1800" dirty="0">
              <a:solidFill>
                <a:srgbClr val="014E56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 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Global Enlightenment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Cities:  Boston, San Francisco, Tokyo, Rome, Stockholm, New Delhi, London, Rio de Janeiro, Abuja</a:t>
            </a:r>
            <a:endParaRPr lang="en-AU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 Global Enlightenment Universities</a:t>
            </a:r>
            <a:endParaRPr lang="en-AU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 Landmarks &amp; Legends </a:t>
            </a:r>
          </a:p>
          <a:p>
            <a: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 Products and Services </a:t>
            </a:r>
            <a:endParaRPr lang="en-AU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 Music, Art, Movies, Films, Literature, Sports</a:t>
            </a:r>
          </a:p>
          <a:p>
            <a: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AU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Equals 2">
            <a:extLst>
              <a:ext uri="{FF2B5EF4-FFF2-40B4-BE49-F238E27FC236}">
                <a16:creationId xmlns:a16="http://schemas.microsoft.com/office/drawing/2014/main" id="{8F9425F6-FC09-CD85-C06C-13681EFA5598}"/>
              </a:ext>
            </a:extLst>
          </p:cNvPr>
          <p:cNvSpPr/>
          <p:nvPr/>
        </p:nvSpPr>
        <p:spPr>
          <a:xfrm>
            <a:off x="-203144" y="35062"/>
            <a:ext cx="1456267" cy="914341"/>
          </a:xfrm>
          <a:prstGeom prst="mathEqual">
            <a:avLst/>
          </a:prstGeom>
          <a:solidFill>
            <a:srgbClr val="0168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pic>
        <p:nvPicPr>
          <p:cNvPr id="4" name="Picture 3" descr="A city with lights and circles&#10;&#10;Description automatically generated">
            <a:extLst>
              <a:ext uri="{FF2B5EF4-FFF2-40B4-BE49-F238E27FC236}">
                <a16:creationId xmlns:a16="http://schemas.microsoft.com/office/drawing/2014/main" id="{CC80B115-95E8-61E2-F26C-44736A8BA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097" y="1018573"/>
            <a:ext cx="4331794" cy="271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57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BA1D26E1-4DA7-1F5A-00D9-AB840375EE07}"/>
              </a:ext>
            </a:extLst>
          </p:cNvPr>
          <p:cNvSpPr txBox="1">
            <a:spLocks/>
          </p:cNvSpPr>
          <p:nvPr/>
        </p:nvSpPr>
        <p:spPr>
          <a:xfrm>
            <a:off x="1405631" y="1154100"/>
            <a:ext cx="9380738" cy="4789499"/>
          </a:xfrm>
          <a:prstGeom prst="rect">
            <a:avLst/>
          </a:prstGeom>
        </p:spPr>
        <p:txBody>
          <a:bodyPr vert="horz" lIns="91440" tIns="45720" rIns="91440" bIns="45720" numCol="1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14E5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Collaboration BGF and GLIDES</a:t>
            </a:r>
            <a:r>
              <a:rPr lang="vi-VN" sz="1800" b="1" dirty="0">
                <a:solidFill>
                  <a:srgbClr val="014E5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at C20 Summit</a:t>
            </a:r>
            <a:r>
              <a:rPr lang="en-US" sz="1800" b="1" dirty="0">
                <a:solidFill>
                  <a:srgbClr val="014E5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AIWS City and Amma’s spiritual values</a:t>
            </a:r>
            <a:endParaRPr lang="en-AU" sz="1800" dirty="0">
              <a:solidFill>
                <a:srgbClr val="014E56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14E5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AU" sz="1800" dirty="0">
              <a:solidFill>
                <a:srgbClr val="014E56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1687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Global Enlightenment Community</a:t>
            </a:r>
            <a:endParaRPr lang="en-AU" sz="1800" dirty="0">
              <a:solidFill>
                <a:srgbClr val="016873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1687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AU" sz="1800" dirty="0">
              <a:solidFill>
                <a:srgbClr val="016873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8600" marR="0" algn="l">
              <a:spcBef>
                <a:spcPts val="0"/>
              </a:spcBef>
              <a:spcAft>
                <a:spcPts val="0"/>
              </a:spcAft>
            </a:pPr>
            <a:endParaRPr lang="en-AU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800" b="1" dirty="0">
                <a:solidFill>
                  <a:srgbClr val="01687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Connect Global Enlightenment Universities</a:t>
            </a: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Harvard, MIT, Stanford, Berkeley, University of Tokyo, Amrita</a:t>
            </a:r>
            <a:r>
              <a:rPr lang="vi-VN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University</a:t>
            </a: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vi-VN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University for Peace,</a:t>
            </a: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Oxford, Cambridge, Florence,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subsequently, extend support to Federal University of Rio de Janeiro, University of Lagos, and other institutions.</a:t>
            </a:r>
          </a:p>
          <a:p>
            <a:pPr algn="l">
              <a:spcBef>
                <a:spcPts val="0"/>
              </a:spcBef>
            </a:pPr>
            <a:endParaRPr lang="en-US" sz="1800" b="0" i="0" dirty="0">
              <a:solidFill>
                <a:srgbClr val="37415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endParaRPr lang="en-AU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vi-VN" sz="1800" b="1" dirty="0">
                <a:solidFill>
                  <a:srgbClr val="01687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Build Tech Economy Alliance for the Age of Global Enlightenment</a:t>
            </a:r>
            <a:r>
              <a:rPr lang="vi-VN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USA, EU-UK, Japan, India, Brazil, Mexico, Indonesia, Nigeria, Vietnam, Philippine.</a:t>
            </a:r>
            <a:endParaRPr lang="en-AU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AU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1800" b="1" dirty="0">
                <a:solidFill>
                  <a:srgbClr val="01687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AIWS City stands as the central pillar of BGF and GLIDES' initiative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embodying a practical model for the Age of Global Enlightenment. It seamlessly integrates advanced technology based on AIWS Standards with the profound application of Amma's spiritual values.</a:t>
            </a:r>
            <a:endParaRPr lang="en-AU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B52B6A-8BC0-3E1E-3C60-2B4E9DB29B39}"/>
              </a:ext>
            </a:extLst>
          </p:cNvPr>
          <p:cNvSpPr/>
          <p:nvPr/>
        </p:nvSpPr>
        <p:spPr>
          <a:xfrm>
            <a:off x="11540067" y="0"/>
            <a:ext cx="651933" cy="770467"/>
          </a:xfrm>
          <a:prstGeom prst="rect">
            <a:avLst/>
          </a:prstGeom>
          <a:solidFill>
            <a:srgbClr val="014E56">
              <a:alpha val="8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5919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1021</Words>
  <Application>Microsoft Macintosh PowerPoint</Application>
  <PresentationFormat>Widescreen</PresentationFormat>
  <Paragraphs>121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Wingdings</vt:lpstr>
      <vt:lpstr>Office Theme</vt:lpstr>
      <vt:lpstr>Empowering Lives With AI and Technology</vt:lpstr>
      <vt:lpstr>Boston Global Forum Background</vt:lpstr>
      <vt:lpstr>BGF Founders and Board Members</vt:lpstr>
      <vt:lpstr>PowerPoint Presentation</vt:lpstr>
      <vt:lpstr>Boston Global Forum Initiatives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takeaways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Empowering Lives: How AI and Technology Shape</dc:title>
  <dc:creator>Quynh Nham</dc:creator>
  <cp:lastModifiedBy>Tuan Anh Nguyen</cp:lastModifiedBy>
  <cp:revision>16</cp:revision>
  <dcterms:created xsi:type="dcterms:W3CDTF">2023-07-24T05:05:49Z</dcterms:created>
  <dcterms:modified xsi:type="dcterms:W3CDTF">2023-07-29T01:53:33Z</dcterms:modified>
</cp:coreProperties>
</file>