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2" r:id="rId4"/>
  </p:sldMasterIdLst>
  <p:notesMasterIdLst>
    <p:notesMasterId r:id="rId15"/>
  </p:notesMasterIdLst>
  <p:handoutMasterIdLst>
    <p:handoutMasterId r:id="rId16"/>
  </p:handoutMasterIdLst>
  <p:sldIdLst>
    <p:sldId id="2134806240" r:id="rId5"/>
    <p:sldId id="2147473102" r:id="rId6"/>
    <p:sldId id="2147473096" r:id="rId7"/>
    <p:sldId id="265" r:id="rId8"/>
    <p:sldId id="271" r:id="rId9"/>
    <p:sldId id="2147473098" r:id="rId10"/>
    <p:sldId id="2147473101" r:id="rId11"/>
    <p:sldId id="2147473099" r:id="rId12"/>
    <p:sldId id="2147473103" r:id="rId13"/>
    <p:sldId id="2147473100" r:id="rId14"/>
  </p:sldIdLst>
  <p:sldSz cx="12192000" cy="6858000"/>
  <p:notesSz cx="9872663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06484DA-E002-4F90-A3F0-A76E123C04F8}">
          <p14:sldIdLst>
            <p14:sldId id="2134806240"/>
            <p14:sldId id="2147473102"/>
            <p14:sldId id="2147473096"/>
            <p14:sldId id="265"/>
            <p14:sldId id="271"/>
            <p14:sldId id="2147473098"/>
            <p14:sldId id="2147473101"/>
            <p14:sldId id="2147473099"/>
            <p14:sldId id="2147473103"/>
            <p14:sldId id="21474731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BF2"/>
    <a:srgbClr val="7FE838"/>
    <a:srgbClr val="F2F2F2"/>
    <a:srgbClr val="FFFFFF"/>
    <a:srgbClr val="F0F7EC"/>
    <a:srgbClr val="063E59"/>
    <a:srgbClr val="D9DDE6"/>
    <a:srgbClr val="DADEE7"/>
    <a:srgbClr val="DBE2EC"/>
    <a:srgbClr val="043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1230" autoAdjust="0"/>
  </p:normalViewPr>
  <p:slideViewPr>
    <p:cSldViewPr snapToGrid="0">
      <p:cViewPr varScale="1">
        <p:scale>
          <a:sx n="101" d="100"/>
          <a:sy n="101" d="100"/>
        </p:scale>
        <p:origin x="10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196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25ABE54-C960-4151-93BC-88965657BD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301" cy="341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10CFF79-F345-42B4-A574-5F2489CF71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3037" y="0"/>
            <a:ext cx="4277301" cy="341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B0A3B-1090-4C2E-9EAD-2F3170A5A3EF}" type="datetimeFigureOut">
              <a:rPr lang="zh-TW" altLang="en-US" smtClean="0"/>
              <a:t>2024/11/22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B9092AA-35F2-4EC5-BB28-A7722D4C0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44"/>
            <a:ext cx="4277301" cy="3410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06BC7A4-1F06-4188-B1FC-A3894FEDCD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3037" y="6456644"/>
            <a:ext cx="4277301" cy="3410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E33D5-F42A-4B51-BB4B-EB4A04110C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684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886075" y="539750"/>
            <a:ext cx="4732338" cy="2662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zh-TW" altLang="en-US" sz="1700" b="0" strike="noStrike" spc="-1">
                <a:solidFill>
                  <a:srgbClr val="5E5E5E"/>
                </a:solidFill>
                <a:latin typeface="微軟正黑體 Light"/>
              </a:rPr>
              <a:t>請按這裡移動投影片</a:t>
            </a:r>
            <a:endParaRPr lang="en-US" sz="1700" b="0" strike="noStrike" spc="-1">
              <a:solidFill>
                <a:srgbClr val="5E5E5E"/>
              </a:solidFill>
              <a:latin typeface="微軟正黑體 Light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 type="body"/>
          </p:nvPr>
        </p:nvSpPr>
        <p:spPr>
          <a:xfrm>
            <a:off x="1050630" y="3373076"/>
            <a:ext cx="8404529" cy="31954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zh-TW" altLang="en-US" sz="1900" b="0" strike="noStrike" spc="-1" dirty="0">
                <a:latin typeface="Arial"/>
              </a:rPr>
              <a:t>請按這裡編輯備註格式</a:t>
            </a:r>
            <a:endParaRPr lang="en-US" sz="1900" b="0" strike="noStrike" spc="-1" dirty="0">
              <a:latin typeface="Arial"/>
            </a:endParaRPr>
          </a:p>
        </p:txBody>
      </p:sp>
      <p:sp>
        <p:nvSpPr>
          <p:cNvPr id="624" name="PlaceHolder 3"/>
          <p:cNvSpPr>
            <a:spLocks noGrp="1"/>
          </p:cNvSpPr>
          <p:nvPr>
            <p:ph type="hdr"/>
          </p:nvPr>
        </p:nvSpPr>
        <p:spPr>
          <a:xfrm>
            <a:off x="1" y="0"/>
            <a:ext cx="4559229" cy="35483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300" b="0" strike="noStrike" spc="-1">
                <a:latin typeface="Times New Roman"/>
              </a:rPr>
              <a:t>&lt;頁首&gt;</a:t>
            </a:r>
          </a:p>
        </p:txBody>
      </p:sp>
      <p:sp>
        <p:nvSpPr>
          <p:cNvPr id="625" name="PlaceHolder 4"/>
          <p:cNvSpPr>
            <a:spLocks noGrp="1"/>
          </p:cNvSpPr>
          <p:nvPr>
            <p:ph type="dt"/>
          </p:nvPr>
        </p:nvSpPr>
        <p:spPr>
          <a:xfrm>
            <a:off x="5946560" y="0"/>
            <a:ext cx="4559229" cy="35483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300" b="0" strike="noStrike" spc="-1">
                <a:latin typeface="Times New Roman"/>
              </a:rPr>
              <a:t>&lt;日期/時間&gt;</a:t>
            </a:r>
          </a:p>
        </p:txBody>
      </p:sp>
      <p:sp>
        <p:nvSpPr>
          <p:cNvPr id="626" name="PlaceHolder 5"/>
          <p:cNvSpPr>
            <a:spLocks noGrp="1"/>
          </p:cNvSpPr>
          <p:nvPr>
            <p:ph type="ftr"/>
          </p:nvPr>
        </p:nvSpPr>
        <p:spPr>
          <a:xfrm>
            <a:off x="1" y="6746391"/>
            <a:ext cx="4559229" cy="3548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300" b="0" strike="noStrike" spc="-1">
                <a:latin typeface="Times New Roman"/>
              </a:rPr>
              <a:t>&lt;頁尾&gt;</a:t>
            </a:r>
          </a:p>
        </p:txBody>
      </p:sp>
      <p:sp>
        <p:nvSpPr>
          <p:cNvPr id="627" name="PlaceHolder 6"/>
          <p:cNvSpPr>
            <a:spLocks noGrp="1"/>
          </p:cNvSpPr>
          <p:nvPr>
            <p:ph type="sldNum"/>
          </p:nvPr>
        </p:nvSpPr>
        <p:spPr>
          <a:xfrm>
            <a:off x="5946560" y="6746391"/>
            <a:ext cx="4559229" cy="3548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A869605-A905-493F-B42B-0A4E3774CA04}" type="slidenum">
              <a:rPr lang="en-US" sz="1300" b="0" strike="noStrike" spc="-1">
                <a:latin typeface="Times New Roman"/>
              </a:rPr>
              <a:t>‹#›</a:t>
            </a:fld>
            <a:endParaRPr lang="en-US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757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1E45D-C88A-4E28-88AF-6B7BE2B1A12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4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A869605-A905-493F-B42B-0A4E3774CA04}" type="slidenum">
              <a:rPr lang="en-US" sz="1300" b="0" strike="noStrike" spc="-1" smtClean="0">
                <a:latin typeface="Times New Roman"/>
              </a:rPr>
              <a:t>3</a:t>
            </a:fld>
            <a:endParaRPr lang="en-US" sz="13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418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替用照片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一碗鮭魚餅、沙拉和鷹嘴豆泥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zh-TW" altLang="en-US" dirty="0"/>
              <a:t>按一下圖示以新增圖片</a:t>
            </a:r>
            <a:endParaRPr dirty="0"/>
          </a:p>
        </p:txBody>
      </p:sp>
      <p:sp>
        <p:nvSpPr>
          <p:cNvPr id="33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603251" y="635000"/>
            <a:ext cx="4889500" cy="2941136"/>
          </a:xfrm>
          <a:prstGeom prst="rect">
            <a:avLst/>
          </a:prstGeom>
        </p:spPr>
        <p:txBody>
          <a:bodyPr anchor="b"/>
          <a:lstStyle/>
          <a:p>
            <a:r>
              <a:rPr dirty="0" err="1"/>
              <a:t>幻燈片標題</a:t>
            </a:r>
            <a:endParaRPr dirty="0"/>
          </a:p>
        </p:txBody>
      </p:sp>
      <p:sp>
        <p:nvSpPr>
          <p:cNvPr id="3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1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2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228584" defTabSz="41272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457167" defTabSz="41272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685750" defTabSz="41272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914332" defTabSz="41272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rPr dirty="0" err="1"/>
              <a:t>幻燈片子標題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3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568056" y="6405699"/>
            <a:ext cx="246862" cy="241092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0519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">
            <a:extLst>
              <a:ext uri="{FF2B5EF4-FFF2-40B4-BE49-F238E27FC236}">
                <a16:creationId xmlns:a16="http://schemas.microsoft.com/office/drawing/2014/main" id="{8FE851F8-BB4D-CCD8-02BE-B753289FAC36}"/>
              </a:ext>
            </a:extLst>
          </p:cNvPr>
          <p:cNvSpPr/>
          <p:nvPr userDrawn="1"/>
        </p:nvSpPr>
        <p:spPr>
          <a:xfrm>
            <a:off x="0" y="0"/>
            <a:ext cx="775440" cy="6858000"/>
          </a:xfrm>
          <a:prstGeom prst="rect">
            <a:avLst/>
          </a:prstGeom>
          <a:solidFill>
            <a:srgbClr val="EBE358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CE32B38E-61BA-DB83-6901-733F32078F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8640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"/>
          <p:cNvSpPr/>
          <p:nvPr/>
        </p:nvSpPr>
        <p:spPr>
          <a:xfrm>
            <a:off x="-206744" y="-143976"/>
            <a:ext cx="867532" cy="7145952"/>
          </a:xfrm>
          <a:prstGeom prst="rect">
            <a:avLst/>
          </a:prstGeom>
          <a:solidFill>
            <a:srgbClr val="EBE35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3E7884CC-1225-F341-1A65-07DA798CB0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0245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數位轉型的契機與危機"/>
          <p:cNvSpPr txBox="1"/>
          <p:nvPr/>
        </p:nvSpPr>
        <p:spPr>
          <a:xfrm>
            <a:off x="600657" y="6210017"/>
            <a:ext cx="2138792" cy="226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821531">
              <a:defRPr sz="2000" spc="259">
                <a:solidFill>
                  <a:srgbClr val="000000"/>
                </a:solidFill>
                <a:latin typeface="PingFang TC Light"/>
                <a:ea typeface="PingFang TC Light"/>
                <a:cs typeface="PingFang TC Light"/>
                <a:sym typeface="PingFang TC Light"/>
              </a:defRPr>
            </a:lvl1pPr>
          </a:lstStyle>
          <a:p>
            <a:pPr hangingPunct="0"/>
            <a:r>
              <a:rPr lang="en-US" altLang="zh-TW" sz="1000" kern="0" dirty="0">
                <a:solidFill>
                  <a:srgbClr val="FFFFFF"/>
                </a:solidFill>
              </a:rPr>
              <a:t>Check-in </a:t>
            </a:r>
            <a:r>
              <a:rPr lang="zh-TW" altLang="en-US" sz="1000" kern="0" dirty="0">
                <a:solidFill>
                  <a:srgbClr val="FFFFFF"/>
                </a:solidFill>
              </a:rPr>
              <a:t>數位發展部主題館</a:t>
            </a:r>
          </a:p>
        </p:txBody>
      </p:sp>
      <p:sp>
        <p:nvSpPr>
          <p:cNvPr id="23" name="線條"/>
          <p:cNvSpPr/>
          <p:nvPr/>
        </p:nvSpPr>
        <p:spPr>
          <a:xfrm>
            <a:off x="571500" y="6068937"/>
            <a:ext cx="11049000" cy="1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sym typeface="Helvetica Neue"/>
            </a:endParaRPr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C0153BBB-17B1-2395-EC3E-E2036EE0CF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81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 userDrawn="1"/>
        </p:nvCxnSpPr>
        <p:spPr>
          <a:xfrm>
            <a:off x="-159488" y="607685"/>
            <a:ext cx="12727172" cy="0"/>
          </a:xfrm>
          <a:prstGeom prst="line">
            <a:avLst/>
          </a:prstGeom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78" y="70567"/>
            <a:ext cx="2003886" cy="492668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69A53A4-5AB3-0B0A-4337-804777034A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467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 userDrawn="1">
  <p:cSld name="1_標題及物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3"/>
          <p:cNvSpPr txBox="1"/>
          <p:nvPr/>
        </p:nvSpPr>
        <p:spPr>
          <a:xfrm>
            <a:off x="11814077" y="6064927"/>
            <a:ext cx="381019" cy="460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896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896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4CBA13E0-F9E1-0F4E-0CC2-1578BBC10C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3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簡報標題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30073224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標題及物件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2"/>
          <p:cNvSpPr txBox="1">
            <a:spLocks noGrp="1"/>
          </p:cNvSpPr>
          <p:nvPr>
            <p:ph type="title"/>
          </p:nvPr>
        </p:nvSpPr>
        <p:spPr>
          <a:xfrm>
            <a:off x="1392353" y="238771"/>
            <a:ext cx="10485883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200"/>
              <a:buFont typeface="Microsoft JhengHei"/>
              <a:buNone/>
              <a:defRPr sz="4500">
                <a:solidFill>
                  <a:srgbClr val="2F2F2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" name="幻燈片編號">
            <a:extLst>
              <a:ext uri="{FF2B5EF4-FFF2-40B4-BE49-F238E27FC236}">
                <a16:creationId xmlns:a16="http://schemas.microsoft.com/office/drawing/2014/main" id="{1F6CDCD1-C5AC-F8EB-4D74-3D882D7A292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623964" y="6250315"/>
            <a:ext cx="355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57585"/>
      </p:ext>
    </p:extLst>
  </p:cSld>
  <p:clrMapOvr>
    <a:masterClrMapping/>
  </p:clrMapOvr>
  <p:transition>
    <p:fade thruBlk="1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0705" y="539752"/>
            <a:ext cx="10778046" cy="716581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  <a:effectLst/>
                <a:latin typeface="Helvetica" pitchFamily="34" charset="0"/>
                <a:ea typeface="Microsoft YaHei" pitchFamily="34" charset="-122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buClr>
                <a:srgbClr val="00B0F0"/>
              </a:buClr>
              <a:defRPr sz="3200">
                <a:solidFill>
                  <a:schemeClr val="tx1"/>
                </a:solidFill>
                <a:effectLst/>
                <a:latin typeface="Helvetica" pitchFamily="34" charset="0"/>
                <a:ea typeface="Microsoft YaHei" pitchFamily="34" charset="-122"/>
              </a:defRPr>
            </a:lvl1pPr>
            <a:lvl2pPr>
              <a:spcBef>
                <a:spcPts val="0"/>
              </a:spcBef>
              <a:buClr>
                <a:srgbClr val="00B0F0"/>
              </a:buClr>
              <a:defRPr>
                <a:solidFill>
                  <a:schemeClr val="tx1"/>
                </a:solidFill>
                <a:effectLst/>
                <a:latin typeface="Helvetica" pitchFamily="34" charset="0"/>
                <a:ea typeface="Microsoft YaHei" pitchFamily="34" charset="-122"/>
              </a:defRPr>
            </a:lvl2pPr>
            <a:lvl3pPr>
              <a:spcBef>
                <a:spcPts val="0"/>
              </a:spcBef>
              <a:buClr>
                <a:srgbClr val="00B0F0"/>
              </a:buClr>
              <a:defRPr>
                <a:solidFill>
                  <a:schemeClr val="tx1"/>
                </a:solidFill>
                <a:effectLst/>
                <a:latin typeface="Helvetica" pitchFamily="34" charset="0"/>
                <a:ea typeface="Microsoft YaHei" pitchFamily="34" charset="-122"/>
              </a:defRPr>
            </a:lvl3pPr>
            <a:lvl4pPr>
              <a:spcBef>
                <a:spcPts val="0"/>
              </a:spcBef>
              <a:buClr>
                <a:srgbClr val="00B0F0"/>
              </a:buClr>
              <a:defRPr>
                <a:solidFill>
                  <a:schemeClr val="tx1"/>
                </a:solidFill>
                <a:effectLst/>
                <a:latin typeface="Helvetica" pitchFamily="34" charset="0"/>
                <a:ea typeface="Microsoft YaHei" pitchFamily="34" charset="-122"/>
              </a:defRPr>
            </a:lvl4pPr>
            <a:lvl5pPr>
              <a:spcBef>
                <a:spcPts val="0"/>
              </a:spcBef>
              <a:buClr>
                <a:srgbClr val="00B0F0"/>
              </a:buClr>
              <a:defRPr>
                <a:solidFill>
                  <a:schemeClr val="tx1"/>
                </a:solidFill>
                <a:effectLst/>
                <a:latin typeface="Helvetica" pitchFamily="34" charset="0"/>
                <a:ea typeface="Microsoft YaHei" pitchFamily="34" charset="-122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1B1326-4AAB-E782-C164-34712E04C3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2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dirty="0" err="1"/>
              <a:t>幻燈片標題</a:t>
            </a:r>
            <a:endParaRPr dirty="0"/>
          </a:p>
        </p:txBody>
      </p:sp>
      <p:sp>
        <p:nvSpPr>
          <p:cNvPr id="43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5"/>
            <a:ext cx="10985500" cy="46739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363194">
              <a:lnSpc>
                <a:spcPct val="100000"/>
              </a:lnSpc>
              <a:spcBef>
                <a:spcPts val="0"/>
              </a:spcBef>
              <a:buSzTx/>
              <a:buNone/>
              <a:defRPr sz="2400" b="1"/>
            </a:lvl1pPr>
          </a:lstStyle>
          <a:p>
            <a:r>
              <a:rPr dirty="0" err="1"/>
              <a:t>幻燈片子標題</a:t>
            </a:r>
            <a:endParaRPr dirty="0"/>
          </a:p>
        </p:txBody>
      </p:sp>
      <p:sp>
        <p:nvSpPr>
          <p:cNvPr id="44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5257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603251" y="539750"/>
            <a:ext cx="10985500" cy="717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dirty="0" err="1"/>
              <a:t>幻燈片標題</a:t>
            </a:r>
            <a:endParaRPr dirty="0"/>
          </a:p>
        </p:txBody>
      </p:sp>
      <p:sp>
        <p:nvSpPr>
          <p:cNvPr id="80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5"/>
            <a:ext cx="10985500" cy="46739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363194">
              <a:lnSpc>
                <a:spcPct val="100000"/>
              </a:lnSpc>
              <a:spcBef>
                <a:spcPts val="0"/>
              </a:spcBef>
              <a:buSzTx/>
              <a:buNone/>
              <a:defRPr sz="2400" b="1"/>
            </a:lvl1pPr>
          </a:lstStyle>
          <a:p>
            <a:r>
              <a:rPr dirty="0" err="1"/>
              <a:t>幻燈片子標題</a:t>
            </a:r>
            <a:endParaRPr dirty="0"/>
          </a:p>
        </p:txBody>
      </p:sp>
      <p:sp>
        <p:nvSpPr>
          <p:cNvPr id="8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7218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重要事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內文層級一…"/>
          <p:cNvSpPr txBox="1">
            <a:spLocks noGrp="1"/>
          </p:cNvSpPr>
          <p:nvPr>
            <p:ph type="body" idx="1"/>
          </p:nvPr>
        </p:nvSpPr>
        <p:spPr>
          <a:xfrm>
            <a:off x="603251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584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167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75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332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07" name="詳細資訊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4131093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63194">
              <a:lnSpc>
                <a:spcPct val="100000"/>
              </a:lnSpc>
              <a:spcBef>
                <a:spcPts val="0"/>
              </a:spcBef>
              <a:buSzTx/>
              <a:buNone/>
              <a:defRPr sz="2420" b="1"/>
            </a:lvl1pPr>
          </a:lstStyle>
          <a:p>
            <a:r>
              <a:t>詳細資訊</a:t>
            </a:r>
          </a:p>
        </p:txBody>
      </p:sp>
      <p:sp>
        <p:nvSpPr>
          <p:cNvPr id="10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5374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一碗沙拉搭配炒飯、水煮蛋和筷子"/>
          <p:cNvSpPr>
            <a:spLocks noGrp="1"/>
          </p:cNvSpPr>
          <p:nvPr>
            <p:ph type="pic" idx="21"/>
          </p:nvPr>
        </p:nvSpPr>
        <p:spPr>
          <a:xfrm>
            <a:off x="-666750" y="-2762251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zh-TW" altLang="en-US"/>
              <a:t>按一下圖示以新增圖片</a:t>
            </a:r>
            <a:endParaRPr/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65395595-E235-21D9-7AC0-5D8B8C662C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4679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"/>
          <p:cNvSpPr/>
          <p:nvPr/>
        </p:nvSpPr>
        <p:spPr>
          <a:xfrm>
            <a:off x="-206744" y="-143976"/>
            <a:ext cx="867532" cy="7145952"/>
          </a:xfrm>
          <a:prstGeom prst="rect">
            <a:avLst/>
          </a:prstGeom>
          <a:solidFill>
            <a:srgbClr val="EBE35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BDAADB0A-9AA7-09DC-CDBE-9A429D1B612A}"/>
              </a:ext>
            </a:extLst>
          </p:cNvPr>
          <p:cNvSpPr txBox="1">
            <a:spLocks/>
          </p:cNvSpPr>
          <p:nvPr userDrawn="1"/>
        </p:nvSpPr>
        <p:spPr>
          <a:xfrm>
            <a:off x="11605372" y="6548692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defPPr>
              <a:defRPr lang="zh-TW"/>
            </a:defPPr>
            <a:lvl1pPr marL="0" algn="l" defTabSz="292079" rtl="0" eaLnBrk="1" latinLnBrk="0" hangingPunct="1"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9838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 userDrawn="1"/>
        </p:nvCxnSpPr>
        <p:spPr>
          <a:xfrm>
            <a:off x="-159488" y="607685"/>
            <a:ext cx="12727172" cy="0"/>
          </a:xfrm>
          <a:prstGeom prst="line">
            <a:avLst/>
          </a:prstGeom>
          <a:ln w="381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78" y="70567"/>
            <a:ext cx="2003886" cy="492668"/>
          </a:xfrm>
          <a:prstGeom prst="rect">
            <a:avLst/>
          </a:prstGeom>
        </p:spPr>
      </p:pic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71199171-757E-A544-D364-E871082333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1737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8487" y="1003143"/>
            <a:ext cx="10635028" cy="5402803"/>
          </a:xfrm>
        </p:spPr>
        <p:txBody>
          <a:bodyPr/>
          <a:lstStyle>
            <a:lvl1pPr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  <a:defRPr sz="2585" b="1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  <a:defRPr sz="1846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93556" indent="-246191"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  <a:defRPr sz="1662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39746" indent="-167058"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  <a:defRPr sz="1477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94730" indent="-254983"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  <a:tabLst>
                <a:tab pos="7368138" algn="l"/>
              </a:tabLst>
              <a:defRPr sz="1477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標題版面配置區 1"/>
          <p:cNvSpPr>
            <a:spLocks noGrp="1"/>
          </p:cNvSpPr>
          <p:nvPr>
            <p:ph type="title"/>
          </p:nvPr>
        </p:nvSpPr>
        <p:spPr bwMode="ltGray">
          <a:xfrm>
            <a:off x="778487" y="0"/>
            <a:ext cx="10635028" cy="882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zh-TW" altLang="en-US" sz="4000" b="0" kern="1200" spc="277" dirty="0">
                <a:solidFill>
                  <a:srgbClr val="393939"/>
                </a:solidFill>
                <a:latin typeface="Arial" panose="020B0604020202020204" pitchFamily="34" charset="0"/>
                <a:ea typeface="Microsoft YaHei UI" pitchFamily="3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TW" altLang="en-US" dirty="0"/>
              <a:t>按一下以編輯母片標題樣式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025B15-A361-B654-2FB5-FF39BF0167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9817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"/>
          <p:cNvSpPr/>
          <p:nvPr/>
        </p:nvSpPr>
        <p:spPr>
          <a:xfrm>
            <a:off x="-206744" y="-143976"/>
            <a:ext cx="867532" cy="7145952"/>
          </a:xfrm>
          <a:prstGeom prst="rect">
            <a:avLst/>
          </a:prstGeom>
          <a:solidFill>
            <a:srgbClr val="EBE35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97A7CBAB-48CA-532A-E210-383B1243D8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762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">
            <a:extLst>
              <a:ext uri="{FF2B5EF4-FFF2-40B4-BE49-F238E27FC236}">
                <a16:creationId xmlns:a16="http://schemas.microsoft.com/office/drawing/2014/main" id="{91019239-E7F2-42AA-87D5-F36CE7730293}"/>
              </a:ext>
            </a:extLst>
          </p:cNvPr>
          <p:cNvSpPr/>
          <p:nvPr userDrawn="1"/>
        </p:nvSpPr>
        <p:spPr>
          <a:xfrm>
            <a:off x="0" y="0"/>
            <a:ext cx="613115" cy="6858000"/>
          </a:xfrm>
          <a:prstGeom prst="rect">
            <a:avLst/>
          </a:prstGeom>
          <a:solidFill>
            <a:srgbClr val="EBE358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904973" y="539752"/>
            <a:ext cx="10683778" cy="71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幻燈片標題</a:t>
            </a:r>
            <a:endParaRPr dirty="0"/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810705" y="1413019"/>
            <a:ext cx="10778046" cy="4839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幻燈片項目符號文字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079">
              <a:defRPr sz="900">
                <a:solidFill>
                  <a:srgbClr val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群組">
            <a:extLst>
              <a:ext uri="{FF2B5EF4-FFF2-40B4-BE49-F238E27FC236}">
                <a16:creationId xmlns:a16="http://schemas.microsoft.com/office/drawing/2014/main" id="{D3DC3FD6-5AD6-4674-92AF-F143E93DFE2D}"/>
              </a:ext>
            </a:extLst>
          </p:cNvPr>
          <p:cNvGrpSpPr/>
          <p:nvPr userDrawn="1"/>
        </p:nvGrpSpPr>
        <p:grpSpPr>
          <a:xfrm>
            <a:off x="9189515" y="6597927"/>
            <a:ext cx="2341697" cy="136526"/>
            <a:chOff x="0" y="0"/>
            <a:chExt cx="4683393" cy="273049"/>
          </a:xfrm>
        </p:grpSpPr>
        <p:pic>
          <p:nvPicPr>
            <p:cNvPr id="10" name="影像" descr="影像">
              <a:extLst>
                <a:ext uri="{FF2B5EF4-FFF2-40B4-BE49-F238E27FC236}">
                  <a16:creationId xmlns:a16="http://schemas.microsoft.com/office/drawing/2014/main" id="{8F814901-B055-4A6F-A081-4186FAF4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8949" y="30338"/>
              <a:ext cx="2794445" cy="242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影像" descr="影像">
              <a:extLst>
                <a:ext uri="{FF2B5EF4-FFF2-40B4-BE49-F238E27FC236}">
                  <a16:creationId xmlns:a16="http://schemas.microsoft.com/office/drawing/2014/main" id="{65860538-9091-477E-9508-FDEE248C3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93769" cy="242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922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80" r:id="rId3"/>
    <p:sldLayoutId id="2147483883" r:id="rId4"/>
    <p:sldLayoutId id="2147483885" r:id="rId5"/>
    <p:sldLayoutId id="2147483888" r:id="rId6"/>
    <p:sldLayoutId id="2147483894" r:id="rId7"/>
    <p:sldLayoutId id="2147483911" r:id="rId8"/>
    <p:sldLayoutId id="2147484001" r:id="rId9"/>
    <p:sldLayoutId id="2147484009" r:id="rId10"/>
    <p:sldLayoutId id="2147484023" r:id="rId11"/>
    <p:sldLayoutId id="2147484028" r:id="rId12"/>
    <p:sldLayoutId id="2147484029" r:id="rId13"/>
    <p:sldLayoutId id="2147484034" r:id="rId14"/>
    <p:sldLayoutId id="2147484041" r:id="rId15"/>
    <p:sldLayoutId id="2147484051" r:id="rId16"/>
    <p:sldLayoutId id="2147484055" r:id="rId17"/>
  </p:sldLayoutIdLst>
  <p:transition spd="med"/>
  <p:hf hdr="0" ftr="0" dt="0"/>
  <p:txStyles>
    <p:titleStyle>
      <a:lvl1pPr marL="0" marR="0" indent="0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n-cs"/>
          <a:sym typeface="Helvetica Neue"/>
        </a:defRPr>
      </a:lvl1pPr>
      <a:lvl2pPr marL="0" marR="0" indent="228584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167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750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332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2914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498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080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664" algn="l" defTabSz="121907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1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776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ea"/>
          <a:ea typeface="Noto Sans TC" panose="020B0500000000000000"/>
          <a:cs typeface="+mn-cs"/>
          <a:sym typeface="Helvetica Neue"/>
        </a:defRPr>
      </a:lvl1pPr>
      <a:lvl2pPr marL="609555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ea"/>
          <a:ea typeface="Noto Sans TC" panose="020B0500000000000000"/>
          <a:cs typeface="+mn-cs"/>
          <a:sym typeface="Helvetica Neue"/>
        </a:defRPr>
      </a:lvl2pPr>
      <a:lvl3pPr marL="914332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ea"/>
          <a:ea typeface="Noto Sans TC" panose="020B0500000000000000"/>
          <a:cs typeface="+mn-cs"/>
          <a:sym typeface="Helvetica Neue"/>
        </a:defRPr>
      </a:lvl3pPr>
      <a:lvl4pPr marL="1219110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ea"/>
          <a:ea typeface="Noto Sans TC" panose="020B0500000000000000"/>
          <a:cs typeface="+mn-cs"/>
          <a:sym typeface="Helvetica Neue"/>
        </a:defRPr>
      </a:lvl4pPr>
      <a:lvl5pPr marL="1523887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ea"/>
          <a:ea typeface="+mj-ea"/>
          <a:cs typeface="+mn-cs"/>
          <a:sym typeface="Helvetica Neue"/>
        </a:defRPr>
      </a:lvl5pPr>
      <a:lvl6pPr marL="1828664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440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218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2994" marR="0" indent="-304776" algn="l" defTabSz="1219078" rtl="0" eaLnBrk="1" latinLnBrk="0" hangingPunct="1">
        <a:lnSpc>
          <a:spcPct val="90000"/>
        </a:lnSpc>
        <a:spcBef>
          <a:spcPts val="2251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584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167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750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332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2914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498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080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664" algn="ctr" defTabSz="29207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680020" y="2335534"/>
            <a:ext cx="10985502" cy="1752314"/>
          </a:xfrm>
        </p:spPr>
        <p:txBody>
          <a:bodyPr anchor="ctr">
            <a:normAutofit/>
          </a:bodyPr>
          <a:lstStyle/>
          <a:p>
            <a:pPr lvl="0" algn="ctr" eaLnBrk="0" hangingPunct="0">
              <a:buClr>
                <a:srgbClr val="000000"/>
              </a:buClr>
              <a:buSzPct val="100000"/>
              <a:defRPr/>
            </a:pPr>
            <a:r>
              <a:rPr lang="en-US" altLang="zh-TW" b="0" dirty="0">
                <a:latin typeface="Helvetica" panose="020B0604020202020204" pitchFamily="34" charset="0"/>
                <a:cs typeface="Helvetica" panose="020B0604020202020204" pitchFamily="34" charset="0"/>
              </a:rPr>
              <a:t>Strategies for Democracy to Win </a:t>
            </a:r>
            <a:br>
              <a:rPr lang="en-US" altLang="zh-TW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altLang="zh-TW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in the AI Battle</a:t>
            </a:r>
            <a:endParaRPr lang="en-US" altLang="zh-TW" sz="3600" b="0" dirty="0">
              <a:latin typeface="Helvetica" panose="020B0604020202020204" pitchFamily="34" charset="0"/>
              <a:cs typeface="Helvetica" panose="020B0604020202020204" pitchFamily="34" charset="0"/>
              <a:sym typeface="Noto Sans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A016F29-78FB-46B6-A3CF-BB91657BAFB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80021" y="4410009"/>
            <a:ext cx="10985501" cy="1547445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dirty="0"/>
              <a:t>Yi-Jing</a:t>
            </a:r>
            <a:r>
              <a:rPr lang="zh-TW" altLang="en-US" dirty="0"/>
              <a:t> </a:t>
            </a:r>
            <a:r>
              <a:rPr lang="en-US" altLang="zh-TW" dirty="0"/>
              <a:t>Lin</a:t>
            </a:r>
          </a:p>
          <a:p>
            <a:pPr algn="ctr"/>
            <a:r>
              <a:rPr lang="en-US" altLang="zh-TW" sz="1800" dirty="0"/>
              <a:t>Deputy Minister of Digital Affairs, Taiwan</a:t>
            </a:r>
            <a:endParaRPr lang="zh-TW" altLang="en-US" sz="1800" dirty="0"/>
          </a:p>
          <a:p>
            <a:pPr algn="ctr">
              <a:spcBef>
                <a:spcPts val="1200"/>
              </a:spcBef>
            </a:pPr>
            <a:r>
              <a:rPr lang="en-US" altLang="zh-TW" sz="1800" dirty="0"/>
              <a:t>2024/11/25</a:t>
            </a:r>
            <a:endParaRPr lang="zh-TW" altLang="en-US" sz="1800" dirty="0"/>
          </a:p>
        </p:txBody>
      </p:sp>
      <p:sp>
        <p:nvSpPr>
          <p:cNvPr id="19" name="線條"/>
          <p:cNvSpPr/>
          <p:nvPr/>
        </p:nvSpPr>
        <p:spPr>
          <a:xfrm>
            <a:off x="3652772" y="4248928"/>
            <a:ext cx="5040000" cy="0"/>
          </a:xfrm>
          <a:prstGeom prst="line">
            <a:avLst/>
          </a:prstGeom>
          <a:ln w="25400">
            <a:solidFill>
              <a:srgbClr val="929292">
                <a:alpha val="9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 Light"/>
              <a:ea typeface="微軟正黑體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062155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B702D79-5BCC-150D-83B4-E8971DB72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86" y="1003143"/>
            <a:ext cx="11073747" cy="5402803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b="0" dirty="0"/>
              <a:t>AI won Nobel Prizes.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b="0" dirty="0"/>
              <a:t>AI is a huge </a:t>
            </a:r>
            <a:r>
              <a:rPr lang="en-US" altLang="zh-TW" b="0" dirty="0">
                <a:solidFill>
                  <a:schemeClr val="tx1"/>
                </a:solidFill>
              </a:rPr>
              <a:t>threat</a:t>
            </a:r>
            <a:r>
              <a:rPr lang="en-US" altLang="zh-TW" b="0" dirty="0"/>
              <a:t> to humanity.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b="0" dirty="0"/>
              <a:t>Nobody can stop the development of AI.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b="0" dirty="0"/>
              <a:t>The one who controls AI will control the future.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CN" b="0" dirty="0"/>
              <a:t>AI believes in what it is trained with</a:t>
            </a:r>
            <a:r>
              <a:rPr lang="en-US" altLang="zh-TW" b="0" dirty="0"/>
              <a:t>.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b="0" dirty="0"/>
              <a:t>USA + Taiwan = Democratic AI?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zh-TW" b="0" dirty="0"/>
              <a:t>Regulation Hinders Innovation?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8420DF6-8447-ACCE-01E2-F63EA8CC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87" y="323272"/>
            <a:ext cx="10635028" cy="559229"/>
          </a:xfrm>
        </p:spPr>
        <p:txBody>
          <a:bodyPr/>
          <a:lstStyle/>
          <a:p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Conclusion</a:t>
            </a:r>
            <a:endParaRPr lang="zh-TW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6341278-261E-E238-F2D5-65A450CFA0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643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AA4D72E-F35C-81F0-5211-FA7D513C37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D1D9B28-696A-876B-BC82-3C2B952B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98" y="1341439"/>
            <a:ext cx="2666798" cy="28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oogle Shape;108;p2">
            <a:extLst>
              <a:ext uri="{FF2B5EF4-FFF2-40B4-BE49-F238E27FC236}">
                <a16:creationId xmlns:a16="http://schemas.microsoft.com/office/drawing/2014/main" id="{6CF725DC-B365-3C0A-4CDE-4643239AFE3C}"/>
              </a:ext>
            </a:extLst>
          </p:cNvPr>
          <p:cNvSpPr txBox="1">
            <a:spLocks/>
          </p:cNvSpPr>
          <p:nvPr/>
        </p:nvSpPr>
        <p:spPr>
          <a:xfrm>
            <a:off x="3563096" y="1209965"/>
            <a:ext cx="8289138" cy="296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04776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ea"/>
                <a:ea typeface="Noto Sans TC" panose="020B0500000000000000"/>
                <a:cs typeface="+mn-cs"/>
                <a:sym typeface="Helvetica Neue"/>
              </a:defRPr>
            </a:lvl1pPr>
            <a:lvl2pPr marL="609555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ea"/>
                <a:ea typeface="Noto Sans TC" panose="020B0500000000000000"/>
                <a:cs typeface="+mn-cs"/>
                <a:sym typeface="Helvetica Neue"/>
              </a:defRPr>
            </a:lvl2pPr>
            <a:lvl3pPr marL="914332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ea"/>
                <a:ea typeface="Noto Sans TC" panose="020B0500000000000000"/>
                <a:cs typeface="+mn-cs"/>
                <a:sym typeface="Helvetica Neue"/>
              </a:defRPr>
            </a:lvl3pPr>
            <a:lvl4pPr marL="1219110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ea"/>
                <a:ea typeface="Noto Sans TC" panose="020B0500000000000000"/>
                <a:cs typeface="+mn-cs"/>
                <a:sym typeface="Helvetica Neue"/>
              </a:defRPr>
            </a:lvl4pPr>
            <a:lvl5pPr marL="1523887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ea"/>
                <a:ea typeface="+mj-ea"/>
                <a:cs typeface="+mn-cs"/>
                <a:sym typeface="Helvetica Neue"/>
              </a:defRPr>
            </a:lvl5pPr>
            <a:lvl6pPr marL="1828664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133440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438218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742994" marR="0" indent="-304776" algn="l" defTabSz="1219078" rtl="0" eaLnBrk="1" latinLnBrk="0" hangingPunct="1">
              <a:lnSpc>
                <a:spcPct val="90000"/>
              </a:lnSpc>
              <a:spcBef>
                <a:spcPts val="2251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74320" indent="0" defTabSz="914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400"/>
              <a:buFontTx/>
              <a:buNone/>
            </a:pPr>
            <a:r>
              <a:rPr lang="zh-TW" sz="3200" b="1" dirty="0">
                <a:latin typeface="Arial"/>
                <a:ea typeface="Arial"/>
                <a:cs typeface="Arial"/>
                <a:sym typeface="Arial"/>
              </a:rPr>
              <a:t>Dr. Yi-Jing Lin</a:t>
            </a:r>
            <a:endParaRPr lang="en-US" altLang="zh-TW" sz="3200" b="1" dirty="0">
              <a:latin typeface="Arial"/>
              <a:ea typeface="Arial"/>
              <a:cs typeface="Arial"/>
              <a:sym typeface="Arial"/>
            </a:endParaRPr>
          </a:p>
          <a:p>
            <a:pPr marL="274320" indent="0" defTabSz="914400">
              <a:lnSpc>
                <a:spcPct val="100000"/>
              </a:lnSpc>
              <a:spcBef>
                <a:spcPts val="200"/>
              </a:spcBef>
              <a:buSzPts val="1400"/>
              <a:buFontTx/>
              <a:buNone/>
            </a:pP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1983-1987 	B.E. in Computer Science, National Taiwan University</a:t>
            </a:r>
            <a:endParaRPr lang="en-US" sz="2000" kern="0" dirty="0">
              <a:latin typeface="Arial"/>
              <a:ea typeface="Arial"/>
              <a:cs typeface="Arial"/>
              <a:sym typeface="Arial"/>
            </a:endParaRPr>
          </a:p>
          <a:p>
            <a:pPr marL="274320" indent="0" defTabSz="914400">
              <a:lnSpc>
                <a:spcPct val="100000"/>
              </a:lnSpc>
              <a:spcBef>
                <a:spcPts val="200"/>
              </a:spcBef>
              <a:buSzPts val="1400"/>
              <a:buFontTx/>
              <a:buNone/>
            </a:pP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1989-1995 	PhD in Computer Science, Brown University, USA</a:t>
            </a:r>
            <a:endParaRPr lang="en-US" kern="0" dirty="0">
              <a:latin typeface="Arial"/>
              <a:ea typeface="Arial"/>
              <a:cs typeface="Arial"/>
              <a:sym typeface="Arial"/>
            </a:endParaRPr>
          </a:p>
          <a:p>
            <a:pPr marL="274320" indent="0" defTabSz="914400">
              <a:lnSpc>
                <a:spcPct val="100000"/>
              </a:lnSpc>
              <a:spcBef>
                <a:spcPts val="200"/>
              </a:spcBef>
              <a:buSzPts val="1400"/>
              <a:buFontTx/>
              <a:buNone/>
            </a:pP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1995-1996 	IBM TJ Watson Research Center, USA</a:t>
            </a:r>
            <a:endParaRPr lang="en-US" kern="0" dirty="0">
              <a:latin typeface="Arial"/>
              <a:ea typeface="Arial"/>
              <a:cs typeface="Arial"/>
              <a:sym typeface="Arial"/>
            </a:endParaRPr>
          </a:p>
          <a:p>
            <a:pPr marL="274320" indent="0" defTabSz="914400">
              <a:lnSpc>
                <a:spcPct val="100000"/>
              </a:lnSpc>
              <a:spcBef>
                <a:spcPts val="200"/>
              </a:spcBef>
              <a:buSzPts val="1400"/>
              <a:buFontTx/>
              <a:buNone/>
            </a:pP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1996-1997 	Manager of </a:t>
            </a:r>
            <a:r>
              <a:rPr lang="en-US" altLang="zh-TW" sz="2000" kern="0" dirty="0" err="1">
                <a:latin typeface="Arial"/>
                <a:ea typeface="Arial"/>
                <a:cs typeface="Arial"/>
                <a:sym typeface="Arial"/>
              </a:rPr>
              <a:t>Compeq</a:t>
            </a: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 Manufacturing, Taiwan</a:t>
            </a:r>
            <a:endParaRPr lang="en-US" sz="2000" kern="0" dirty="0">
              <a:latin typeface="Arial"/>
              <a:ea typeface="Arial"/>
              <a:cs typeface="Arial"/>
              <a:sym typeface="Arial"/>
            </a:endParaRPr>
          </a:p>
          <a:p>
            <a:pPr marL="274320" indent="0" defTabSz="914400">
              <a:lnSpc>
                <a:spcPct val="100000"/>
              </a:lnSpc>
              <a:spcBef>
                <a:spcPts val="200"/>
              </a:spcBef>
              <a:buSzPts val="1400"/>
              <a:buFontTx/>
              <a:buNone/>
            </a:pP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1999-2001 	Director of Trend Micro Taiwan &amp; Japan</a:t>
            </a:r>
            <a:endParaRPr lang="en-US" sz="2000" kern="0" dirty="0">
              <a:latin typeface="Arial"/>
              <a:ea typeface="Arial"/>
              <a:cs typeface="Arial"/>
              <a:sym typeface="Arial"/>
            </a:endParaRPr>
          </a:p>
          <a:p>
            <a:pPr marL="274320" indent="0" defTabSz="914400">
              <a:lnSpc>
                <a:spcPct val="100000"/>
              </a:lnSpc>
              <a:spcBef>
                <a:spcPts val="200"/>
              </a:spcBef>
              <a:buSzPts val="1400"/>
              <a:buFontTx/>
              <a:buNone/>
            </a:pP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2001-2024	Founder and CEO of L Labs Inc. </a:t>
            </a:r>
            <a:r>
              <a:rPr lang="en-US" altLang="zh-TW" sz="1200" kern="0" dirty="0">
                <a:latin typeface="Arial"/>
                <a:ea typeface="Arial"/>
                <a:cs typeface="Arial"/>
                <a:sym typeface="Arial"/>
              </a:rPr>
              <a:t>(MyET-MyCT-MyJT)</a:t>
            </a:r>
          </a:p>
          <a:p>
            <a:pPr marL="274320" indent="0" defTabSz="914400">
              <a:lnSpc>
                <a:spcPct val="100000"/>
              </a:lnSpc>
              <a:spcBef>
                <a:spcPts val="200"/>
              </a:spcBef>
              <a:buSzPts val="1400"/>
              <a:buFontTx/>
              <a:buNone/>
            </a:pPr>
            <a:r>
              <a:rPr lang="en-US" altLang="zh-TW" sz="2000" kern="0" dirty="0">
                <a:latin typeface="Arial"/>
                <a:ea typeface="Arial"/>
                <a:cs typeface="Arial"/>
                <a:sym typeface="Arial"/>
              </a:rPr>
              <a:t>2024-	Deputy Minister of Digital Affairs, Taiwan</a:t>
            </a:r>
            <a:endParaRPr lang="en-US" sz="2000" kern="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8701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1">
            <a:extLst>
              <a:ext uri="{FF2B5EF4-FFF2-40B4-BE49-F238E27FC236}">
                <a16:creationId xmlns:a16="http://schemas.microsoft.com/office/drawing/2014/main" id="{A9259969-904E-6077-8C6A-4C1EA52354BA}"/>
              </a:ext>
            </a:extLst>
          </p:cNvPr>
          <p:cNvSpPr/>
          <p:nvPr/>
        </p:nvSpPr>
        <p:spPr bwMode="auto">
          <a:xfrm>
            <a:off x="638176" y="1303478"/>
            <a:ext cx="11553823" cy="521162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3C308E8-6BBD-44FD-202C-92F762D8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491" y="-1675435"/>
            <a:ext cx="5191433" cy="367237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714EB1-BD1A-2223-5A76-01933AD84C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C0B773-F25B-84E0-4165-AC8F247ABB9B}"/>
              </a:ext>
            </a:extLst>
          </p:cNvPr>
          <p:cNvSpPr txBox="1">
            <a:spLocks noChangeArrowheads="1"/>
          </p:cNvSpPr>
          <p:nvPr/>
        </p:nvSpPr>
        <p:spPr>
          <a:xfrm>
            <a:off x="800392" y="757383"/>
            <a:ext cx="10778046" cy="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-85" baseline="0">
                <a:solidFill>
                  <a:schemeClr val="tx1"/>
                </a:solidFill>
                <a:effectLst/>
                <a:uFillTx/>
                <a:latin typeface="Helvetica" pitchFamily="34" charset="0"/>
                <a:ea typeface="Microsoft YaHei" pitchFamily="34" charset="-122"/>
                <a:cs typeface="+mn-cs"/>
                <a:sym typeface="Helvetica Neue"/>
              </a:defRPr>
            </a:lvl1pPr>
            <a:lvl2pPr marL="0" marR="0" indent="228584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167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750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332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2914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498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080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664" algn="l" defTabSz="1219078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51" b="1" i="0" u="none" strike="noStrike" cap="none" spc="-8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US" altLang="zh-CN" sz="3600" kern="0" dirty="0"/>
              <a:t>1. AI won Nobel Prizes</a:t>
            </a:r>
            <a:endParaRPr lang="en-US" altLang="en-US" sz="36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2856F9-9BF7-DFC6-75AD-3223C4226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992" y="1555750"/>
            <a:ext cx="4842157" cy="4780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DA78E88-8732-5EB0-7E4E-FF690BFFC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1358" y="1555749"/>
            <a:ext cx="5228145" cy="4780395"/>
          </a:xfr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490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1">
            <a:extLst>
              <a:ext uri="{FF2B5EF4-FFF2-40B4-BE49-F238E27FC236}">
                <a16:creationId xmlns:a16="http://schemas.microsoft.com/office/drawing/2014/main" id="{7028471E-9C3D-8BF2-6ADB-180D8CA9D8E3}"/>
              </a:ext>
            </a:extLst>
          </p:cNvPr>
          <p:cNvSpPr/>
          <p:nvPr/>
        </p:nvSpPr>
        <p:spPr bwMode="auto">
          <a:xfrm>
            <a:off x="638176" y="1303478"/>
            <a:ext cx="11553823" cy="521162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084F7-5330-4DE5-1D37-29C295F7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752476"/>
            <a:ext cx="11144250" cy="697592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2. AI is a huge threat to humanity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8AF0F-3B01-75C4-DA89-34FDC3BC5DCC}"/>
              </a:ext>
            </a:extLst>
          </p:cNvPr>
          <p:cNvSpPr txBox="1"/>
          <p:nvPr/>
        </p:nvSpPr>
        <p:spPr>
          <a:xfrm>
            <a:off x="857250" y="1648249"/>
            <a:ext cx="10477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When you see something that is technically sweet, you go ahead and do it. 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F15C6F-C303-84A7-F093-CD2D2D7E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425" y="2121740"/>
            <a:ext cx="5292442" cy="387367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FBF52B-1E7E-E3E7-79E4-3285C8013B76}"/>
              </a:ext>
            </a:extLst>
          </p:cNvPr>
          <p:cNvSpPr txBox="1"/>
          <p:nvPr/>
        </p:nvSpPr>
        <p:spPr>
          <a:xfrm>
            <a:off x="1897696" y="5978884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Geoffrey Hinton</a:t>
            </a:r>
            <a:endParaRPr lang="en-US" sz="1600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E0C857-BAFB-E58F-A88C-1E6A3C03B531}"/>
              </a:ext>
            </a:extLst>
          </p:cNvPr>
          <p:cNvSpPr txBox="1"/>
          <p:nvPr/>
        </p:nvSpPr>
        <p:spPr>
          <a:xfrm>
            <a:off x="7690920" y="5982024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J. Robert Oppenheimer</a:t>
            </a:r>
            <a:endParaRPr lang="en-US" sz="1600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84D980A-8D89-6D71-A350-201DF167A230}"/>
              </a:ext>
            </a:extLst>
          </p:cNvPr>
          <p:cNvSpPr txBox="1"/>
          <p:nvPr/>
        </p:nvSpPr>
        <p:spPr>
          <a:xfrm>
            <a:off x="9969735" y="5942465"/>
            <a:ext cx="205081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altLang="zh-TW" sz="8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Bettmann</a:t>
            </a:r>
            <a:r>
              <a:rPr lang="en-US" altLang="zh-TW" sz="800" b="0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Archive / Getty Images</a:t>
            </a:r>
            <a:endParaRPr lang="zh-TW" altLang="en-US" sz="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AC5CFF8-03B7-F4E0-E3D0-D31474FF39CF}"/>
              </a:ext>
            </a:extLst>
          </p:cNvPr>
          <p:cNvSpPr txBox="1"/>
          <p:nvPr/>
        </p:nvSpPr>
        <p:spPr>
          <a:xfrm>
            <a:off x="4180522" y="5932093"/>
            <a:ext cx="205081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altLang="zh-TW" sz="800" b="0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BBC News</a:t>
            </a:r>
            <a:endParaRPr lang="zh-TW" altLang="en-US" sz="8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CF255343-23CB-D6EA-D80A-732D5E1C2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7250" y="2121740"/>
            <a:ext cx="5292441" cy="3873679"/>
          </a:xfrm>
        </p:spPr>
      </p:pic>
    </p:spTree>
    <p:extLst>
      <p:ext uri="{BB962C8B-B14F-4D97-AF65-F5344CB8AC3E}">
        <p14:creationId xmlns:p14="http://schemas.microsoft.com/office/powerpoint/2010/main" val="77333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A471-DB29-54D4-A614-E1533FF6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96447"/>
            <a:ext cx="8686800" cy="562297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3. Nobody can stop the development of AI</a:t>
            </a:r>
            <a:endParaRPr lang="en-US" sz="3600" dirty="0"/>
          </a:p>
        </p:txBody>
      </p:sp>
      <p:sp>
        <p:nvSpPr>
          <p:cNvPr id="3" name="正方形/長方形 11">
            <a:extLst>
              <a:ext uri="{FF2B5EF4-FFF2-40B4-BE49-F238E27FC236}">
                <a16:creationId xmlns:a16="http://schemas.microsoft.com/office/drawing/2014/main" id="{2C41FC5C-515C-9503-8480-0CAF13BB0008}"/>
              </a:ext>
            </a:extLst>
          </p:cNvPr>
          <p:cNvSpPr/>
          <p:nvPr/>
        </p:nvSpPr>
        <p:spPr bwMode="auto">
          <a:xfrm>
            <a:off x="665018" y="1458745"/>
            <a:ext cx="11526982" cy="491348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8D2BA9-B5B5-4A83-1441-EC0C03444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4188" y="1722385"/>
            <a:ext cx="5805337" cy="4129698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05C76B-FBE3-D96F-A1E6-9C76755EAB37}"/>
              </a:ext>
            </a:extLst>
          </p:cNvPr>
          <p:cNvSpPr txBox="1"/>
          <p:nvPr/>
        </p:nvSpPr>
        <p:spPr>
          <a:xfrm>
            <a:off x="5352967" y="5813191"/>
            <a:ext cx="2286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 Altman</a:t>
            </a:r>
            <a:endParaRPr lang="en-US" sz="1600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21E04B5-18D7-F704-523F-313A68474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51" y="1722385"/>
            <a:ext cx="4320949" cy="41296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29B893B1-01AA-B5D0-E6F0-4934D584FB25}"/>
              </a:ext>
            </a:extLst>
          </p:cNvPr>
          <p:cNvSpPr txBox="1"/>
          <p:nvPr/>
        </p:nvSpPr>
        <p:spPr>
          <a:xfrm>
            <a:off x="1884099" y="5813191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Geoffrey Hinton</a:t>
            </a:r>
            <a:endParaRPr lang="en-US" sz="1600" dirty="0">
              <a:solidFill>
                <a:srgbClr val="FFFF00"/>
              </a:solidFill>
              <a:latin typeface="Helvetica" panose="020B0604020202020204" pitchFamily="34" charset="0"/>
              <a:ea typeface="Microsoft JhengHei" panose="020B0604030504040204" pitchFamily="34" charset="-120"/>
              <a:cs typeface="Helvetica" panose="020B0604020202020204" pitchFamily="34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5D7AD958-5622-866A-1F09-7D3623FB75D8}"/>
              </a:ext>
            </a:extLst>
          </p:cNvPr>
          <p:cNvSpPr txBox="1"/>
          <p:nvPr/>
        </p:nvSpPr>
        <p:spPr>
          <a:xfrm>
            <a:off x="9153642" y="5813191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Geoffrey Hinton</a:t>
            </a:r>
            <a:endParaRPr lang="en-US" sz="1600" dirty="0">
              <a:solidFill>
                <a:srgbClr val="FFFF00"/>
              </a:solidFill>
              <a:latin typeface="Helvetica" panose="020B0604020202020204" pitchFamily="34" charset="0"/>
              <a:ea typeface="Microsoft JhengHei" panose="020B0604030504040204" pitchFamily="34" charset="-12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4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11">
            <a:extLst>
              <a:ext uri="{FF2B5EF4-FFF2-40B4-BE49-F238E27FC236}">
                <a16:creationId xmlns:a16="http://schemas.microsoft.com/office/drawing/2014/main" id="{06974E53-1B3F-C226-B8D9-CEC73CA13D6B}"/>
              </a:ext>
            </a:extLst>
          </p:cNvPr>
          <p:cNvSpPr/>
          <p:nvPr/>
        </p:nvSpPr>
        <p:spPr bwMode="auto">
          <a:xfrm>
            <a:off x="638176" y="1303478"/>
            <a:ext cx="11553823" cy="521162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EBE3091-FAFE-A45D-BF94-CD6778D0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616994"/>
            <a:ext cx="10635028" cy="641192"/>
          </a:xfrm>
        </p:spPr>
        <p:txBody>
          <a:bodyPr anchor="ctr">
            <a:normAutofit/>
          </a:bodyPr>
          <a:lstStyle/>
          <a:p>
            <a:r>
              <a:rPr lang="en-US" altLang="zh-TW" sz="3600" kern="0" spc="-85" dirty="0">
                <a:solidFill>
                  <a:schemeClr val="tx1"/>
                </a:solidFill>
                <a:latin typeface="Helvetica" pitchFamily="34" charset="0"/>
                <a:ea typeface="Microsoft YaHei" pitchFamily="34" charset="-122"/>
                <a:cs typeface="+mn-cs"/>
              </a:rPr>
              <a:t>4.The one who controls AI will control the future</a:t>
            </a:r>
            <a:endParaRPr lang="zh-TW" altLang="en-US" sz="3600" kern="0" spc="-85" dirty="0">
              <a:solidFill>
                <a:schemeClr val="tx1"/>
              </a:solidFill>
              <a:latin typeface="Helvetica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AA30638-DC88-53DD-E042-25881CEB2B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05372" y="6548692"/>
            <a:ext cx="246862" cy="241092"/>
          </a:xfrm>
        </p:spPr>
        <p:txBody>
          <a:bodyPr wrap="none" anchor="b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0718F4-A11F-291C-DD7D-F893AF9CB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487" y="1503139"/>
            <a:ext cx="5317513" cy="4767008"/>
          </a:xfr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047C04-EC7C-49FB-069E-5710DE74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43" y="1503138"/>
            <a:ext cx="5391113" cy="47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99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3FC6D4C-228B-C20F-7A00-E85E4841BF1A}"/>
              </a:ext>
            </a:extLst>
          </p:cNvPr>
          <p:cNvSpPr/>
          <p:nvPr/>
        </p:nvSpPr>
        <p:spPr bwMode="auto">
          <a:xfrm>
            <a:off x="638176" y="1783767"/>
            <a:ext cx="11553823" cy="309303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102C6EF-36BE-92C2-8136-D955F658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1200725"/>
            <a:ext cx="10775339" cy="549448"/>
          </a:xfrm>
        </p:spPr>
        <p:txBody>
          <a:bodyPr/>
          <a:lstStyle/>
          <a:p>
            <a:r>
              <a:rPr lang="en-US" altLang="zh-CN" sz="3600" kern="0" spc="-85" dirty="0">
                <a:solidFill>
                  <a:schemeClr val="tx1"/>
                </a:solidFill>
                <a:latin typeface="Helvetica" pitchFamily="34" charset="0"/>
                <a:ea typeface="Microsoft YaHei" pitchFamily="34" charset="-122"/>
                <a:cs typeface="+mn-cs"/>
              </a:rPr>
              <a:t>5. AI believes in what it is trained with</a:t>
            </a:r>
            <a:endParaRPr lang="zh-TW" altLang="en-US" sz="3600" kern="0" spc="-85" dirty="0">
              <a:solidFill>
                <a:schemeClr val="tx1"/>
              </a:solidFill>
              <a:latin typeface="Helvetica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F9C62C3-EC9D-1717-E1CB-9258A60DF8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A6187-D58A-400A-9B97-AAC9AEDC89C7}"/>
              </a:ext>
            </a:extLst>
          </p:cNvPr>
          <p:cNvSpPr txBox="1"/>
          <p:nvPr/>
        </p:nvSpPr>
        <p:spPr>
          <a:xfrm>
            <a:off x="5011361" y="4466500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Taiwanese Students, 2014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A55C51-D8F9-6148-D03C-C2FCC6A1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31" y="1998876"/>
            <a:ext cx="3712561" cy="2462286"/>
          </a:xfrm>
          <a:prstGeom prst="rect">
            <a:avLst/>
          </a:prstGeom>
        </p:spPr>
      </p:pic>
      <p:pic>
        <p:nvPicPr>
          <p:cNvPr id="1036" name="Picture 12" descr="Thousands march through Tiananmen Square in support of Mao's call for Cultural  Revolution, Beijing 1960s [1280x952] : r/HistoryPorn">
            <a:extLst>
              <a:ext uri="{FF2B5EF4-FFF2-40B4-BE49-F238E27FC236}">
                <a16:creationId xmlns:a16="http://schemas.microsoft.com/office/drawing/2014/main" id="{08A01680-6F48-84F6-E60F-310552577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1998876"/>
            <a:ext cx="3712561" cy="24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10763D-A2DF-F139-B16A-735D965A40E9}"/>
              </a:ext>
            </a:extLst>
          </p:cNvPr>
          <p:cNvSpPr txBox="1"/>
          <p:nvPr/>
        </p:nvSpPr>
        <p:spPr>
          <a:xfrm>
            <a:off x="1090730" y="4461162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Chinese Students, 1960s</a:t>
            </a:r>
          </a:p>
        </p:txBody>
      </p:sp>
      <p:pic>
        <p:nvPicPr>
          <p:cNvPr id="1040" name="Picture 16" descr="The Battle Droid Army Assembles... - Star Wars EAW: Fall of the Republic  Mod S3E2">
            <a:extLst>
              <a:ext uri="{FF2B5EF4-FFF2-40B4-BE49-F238E27FC236}">
                <a16:creationId xmlns:a16="http://schemas.microsoft.com/office/drawing/2014/main" id="{C74E5C9E-D959-4BD3-EA19-F1DF23749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86" y="1998876"/>
            <a:ext cx="3712561" cy="24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AA061C-840E-A16E-74C3-7AEB600AB69B}"/>
              </a:ext>
            </a:extLst>
          </p:cNvPr>
          <p:cNvSpPr txBox="1"/>
          <p:nvPr/>
        </p:nvSpPr>
        <p:spPr>
          <a:xfrm>
            <a:off x="8836916" y="4461162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AI Students, 2040?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F436DD-7EB1-463E-146A-E8DDE554312D}"/>
              </a:ext>
            </a:extLst>
          </p:cNvPr>
          <p:cNvSpPr txBox="1"/>
          <p:nvPr/>
        </p:nvSpPr>
        <p:spPr>
          <a:xfrm>
            <a:off x="9144001" y="1814072"/>
            <a:ext cx="272763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altLang="zh-TW" sz="800" i="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 Wars: The Phantom Menace (1999) </a:t>
            </a:r>
          </a:p>
        </p:txBody>
      </p:sp>
    </p:spTree>
    <p:extLst>
      <p:ext uri="{BB962C8B-B14F-4D97-AF65-F5344CB8AC3E}">
        <p14:creationId xmlns:p14="http://schemas.microsoft.com/office/powerpoint/2010/main" val="26251704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11">
            <a:extLst>
              <a:ext uri="{FF2B5EF4-FFF2-40B4-BE49-F238E27FC236}">
                <a16:creationId xmlns:a16="http://schemas.microsoft.com/office/drawing/2014/main" id="{03CD15CA-0765-FA84-D57A-E4B76C43E604}"/>
              </a:ext>
            </a:extLst>
          </p:cNvPr>
          <p:cNvSpPr/>
          <p:nvPr/>
        </p:nvSpPr>
        <p:spPr bwMode="auto">
          <a:xfrm>
            <a:off x="655782" y="868218"/>
            <a:ext cx="11536217" cy="56804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內容版面配置區 5" descr="一張含有 戶外, 草, 天空, 運輸 的圖片&#10;&#10;自動產生的描述">
            <a:extLst>
              <a:ext uri="{FF2B5EF4-FFF2-40B4-BE49-F238E27FC236}">
                <a16:creationId xmlns:a16="http://schemas.microsoft.com/office/drawing/2014/main" id="{9374932C-4A22-031A-3CA3-59F17555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7" y="1117060"/>
            <a:ext cx="5243169" cy="2950115"/>
          </a:xfr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502E0AB-DE83-769E-5534-0CBF3D4CD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82" y="166255"/>
            <a:ext cx="11536217" cy="844855"/>
          </a:xfrm>
        </p:spPr>
        <p:txBody>
          <a:bodyPr/>
          <a:lstStyle/>
          <a:p>
            <a:r>
              <a:rPr lang="en-US" altLang="zh-TW" sz="3600" kern="0" spc="-85" dirty="0">
                <a:solidFill>
                  <a:schemeClr val="tx1"/>
                </a:solidFill>
                <a:latin typeface="Helvetica" pitchFamily="34" charset="0"/>
                <a:ea typeface="Microsoft YaHei" pitchFamily="34" charset="-122"/>
                <a:cs typeface="+mn-cs"/>
              </a:rPr>
              <a:t>6. USA + Taiwan = Democratic AI?</a:t>
            </a:r>
            <a:endParaRPr lang="zh-TW" altLang="en-US" sz="3600" kern="0" spc="-85" dirty="0">
              <a:solidFill>
                <a:schemeClr val="tx1"/>
              </a:solidFill>
              <a:latin typeface="Helvetica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DED450-ED4C-B61F-9D7A-3401B2585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圖片 7" descr="一張含有 室內, 工程, 工廠, 天花板 的圖片&#10;&#10;自動產生的描述">
            <a:extLst>
              <a:ext uri="{FF2B5EF4-FFF2-40B4-BE49-F238E27FC236}">
                <a16:creationId xmlns:a16="http://schemas.microsoft.com/office/drawing/2014/main" id="{1A8C2021-2D10-16AA-8740-589DA89B7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7" y="4173124"/>
            <a:ext cx="2621938" cy="1913351"/>
          </a:xfrm>
          <a:prstGeom prst="rect">
            <a:avLst/>
          </a:prstGeom>
        </p:spPr>
      </p:pic>
      <p:pic>
        <p:nvPicPr>
          <p:cNvPr id="2050" name="Picture 2" descr="OpenAI's Sam Altman tells employees he didn't get 'giant equity stake'">
            <a:extLst>
              <a:ext uri="{FF2B5EF4-FFF2-40B4-BE49-F238E27FC236}">
                <a16:creationId xmlns:a16="http://schemas.microsoft.com/office/drawing/2014/main" id="{21DC1156-458F-D6E5-7074-CC439F177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24" y="4286779"/>
            <a:ext cx="2698709" cy="179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SMC's Morris Chang built a powerful business - Nikkei Asia">
            <a:extLst>
              <a:ext uri="{FF2B5EF4-FFF2-40B4-BE49-F238E27FC236}">
                <a16:creationId xmlns:a16="http://schemas.microsoft.com/office/drawing/2014/main" id="{293B44C9-EBE8-F32A-AF07-67D793232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05" y="4173124"/>
            <a:ext cx="2519651" cy="19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7AF3959A-49EB-748B-D54C-36AB5252C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033" y="1100114"/>
            <a:ext cx="5168200" cy="3073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2056" name="Picture 8" descr="What is Google's Gemini? | FabricHQ">
            <a:extLst>
              <a:ext uri="{FF2B5EF4-FFF2-40B4-BE49-F238E27FC236}">
                <a16:creationId xmlns:a16="http://schemas.microsoft.com/office/drawing/2014/main" id="{1F256CB0-831C-C2EA-D302-E27463AA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33" y="4286779"/>
            <a:ext cx="2367911" cy="179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8C1161F0-49B4-C969-17FE-EFAEB90A1684}"/>
              </a:ext>
            </a:extLst>
          </p:cNvPr>
          <p:cNvSpPr txBox="1"/>
          <p:nvPr/>
        </p:nvSpPr>
        <p:spPr>
          <a:xfrm>
            <a:off x="2098279" y="6143625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IC Made in Taiwan</a:t>
            </a:r>
            <a:endParaRPr lang="en-US" sz="1600" dirty="0">
              <a:solidFill>
                <a:srgbClr val="FFFF00"/>
              </a:solidFill>
              <a:latin typeface="Helvetica" panose="020B0604020202020204" pitchFamily="34" charset="0"/>
              <a:ea typeface="Microsoft JhengHei" panose="020B0604030504040204" pitchFamily="34" charset="-120"/>
              <a:cs typeface="Helvetica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3C1A248A-BEE1-E651-FE23-2BD1BFB34BF6}"/>
              </a:ext>
            </a:extLst>
          </p:cNvPr>
          <p:cNvSpPr txBox="1"/>
          <p:nvPr/>
        </p:nvSpPr>
        <p:spPr>
          <a:xfrm>
            <a:off x="7200328" y="6151860"/>
            <a:ext cx="41254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Software Made in USA</a:t>
            </a:r>
            <a:endParaRPr lang="en-US" sz="1600" dirty="0">
              <a:solidFill>
                <a:srgbClr val="FFFF00"/>
              </a:solidFill>
              <a:latin typeface="Helvetica" panose="020B0604020202020204" pitchFamily="34" charset="0"/>
              <a:ea typeface="Microsoft JhengHei" panose="020B0604030504040204" pitchFamily="34" charset="-12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2952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3FC6D4C-228B-C20F-7A00-E85E4841BF1A}"/>
              </a:ext>
            </a:extLst>
          </p:cNvPr>
          <p:cNvSpPr/>
          <p:nvPr/>
        </p:nvSpPr>
        <p:spPr bwMode="auto">
          <a:xfrm>
            <a:off x="638176" y="1303478"/>
            <a:ext cx="11553823" cy="42341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102C6EF-36BE-92C2-8136-D955F658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720436"/>
            <a:ext cx="10775339" cy="549448"/>
          </a:xfrm>
        </p:spPr>
        <p:txBody>
          <a:bodyPr/>
          <a:lstStyle/>
          <a:p>
            <a:r>
              <a:rPr lang="en-US" altLang="zh-CN" sz="3600" kern="0" spc="-85" dirty="0">
                <a:solidFill>
                  <a:schemeClr val="tx1"/>
                </a:solidFill>
                <a:latin typeface="Helvetica" pitchFamily="34" charset="0"/>
                <a:ea typeface="Microsoft YaHei" pitchFamily="34" charset="-122"/>
                <a:cs typeface="+mn-cs"/>
              </a:rPr>
              <a:t>7. Regulation Hinders Innovation?</a:t>
            </a:r>
            <a:endParaRPr lang="zh-TW" altLang="en-US" sz="3600" kern="0" spc="-85" dirty="0">
              <a:solidFill>
                <a:schemeClr val="tx1"/>
              </a:solidFill>
              <a:latin typeface="Helvetica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F9C62C3-EC9D-1717-E1CB-9258A60DF8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A6187-D58A-400A-9B97-AAC9AEDC89C7}"/>
              </a:ext>
            </a:extLst>
          </p:cNvPr>
          <p:cNvSpPr txBox="1"/>
          <p:nvPr/>
        </p:nvSpPr>
        <p:spPr>
          <a:xfrm>
            <a:off x="5011361" y="5113043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USA, 2014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10763D-A2DF-F139-B16A-735D965A40E9}"/>
              </a:ext>
            </a:extLst>
          </p:cNvPr>
          <p:cNvSpPr txBox="1"/>
          <p:nvPr/>
        </p:nvSpPr>
        <p:spPr>
          <a:xfrm>
            <a:off x="1090730" y="5107705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European Union,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A061C-840E-A16E-74C3-7AEB600AB69B}"/>
              </a:ext>
            </a:extLst>
          </p:cNvPr>
          <p:cNvSpPr txBox="1"/>
          <p:nvPr/>
        </p:nvSpPr>
        <p:spPr>
          <a:xfrm>
            <a:off x="8836916" y="5107705"/>
            <a:ext cx="2807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  <a:latin typeface="Helvetica" panose="020B0604020202020204" pitchFamily="34" charset="0"/>
                <a:ea typeface="Microsoft JhengHei" panose="020B0604030504040204" pitchFamily="34" charset="-120"/>
                <a:cs typeface="Helvetica" panose="020B0604020202020204" pitchFamily="34" charset="0"/>
              </a:rPr>
              <a:t>USA, 2025?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EE8ABD-5FB1-9B4C-FAF2-09C8266BC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13" y="1574171"/>
            <a:ext cx="3642562" cy="353353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07D64-F2BF-790E-B58F-7F5E1C1C0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367" y="1560044"/>
            <a:ext cx="3815614" cy="3533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DD9F77-48B4-C154-AC48-DEB10DA60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040" y="1588300"/>
            <a:ext cx="3642562" cy="35052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C1186A-ADA5-09B1-6B88-FEF2F53C2FC8}"/>
              </a:ext>
            </a:extLst>
          </p:cNvPr>
          <p:cNvSpPr txBox="1"/>
          <p:nvPr/>
        </p:nvSpPr>
        <p:spPr>
          <a:xfrm>
            <a:off x="638176" y="5637797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800" i="1" kern="0" spc="-85" dirty="0">
                <a:solidFill>
                  <a:schemeClr val="tx1"/>
                </a:solidFill>
                <a:latin typeface="Helvetica" pitchFamily="34" charset="0"/>
                <a:ea typeface="Microsoft YaHei" pitchFamily="34" charset="-122"/>
                <a:cs typeface="+mn-cs"/>
              </a:rPr>
              <a:t>Will we become another evil when fighting evils?</a:t>
            </a:r>
            <a:endParaRPr lang="en-US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3EF4AE-6D4B-BF65-3DDD-BA38FA96A328}"/>
              </a:ext>
            </a:extLst>
          </p:cNvPr>
          <p:cNvSpPr txBox="1"/>
          <p:nvPr/>
        </p:nvSpPr>
        <p:spPr>
          <a:xfrm>
            <a:off x="638176" y="5922619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800" i="1" kern="0" spc="-85" dirty="0">
                <a:solidFill>
                  <a:schemeClr val="tx1"/>
                </a:solidFill>
                <a:latin typeface="Helvetica" pitchFamily="34" charset="0"/>
                <a:ea typeface="Microsoft YaHei" pitchFamily="34" charset="-122"/>
                <a:cs typeface="+mn-cs"/>
              </a:rPr>
              <a:t>Will AI take over humanity?</a:t>
            </a:r>
            <a:endParaRPr lang="en-US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DBA41-9A2F-7805-ABB4-8F5C177FA5ED}"/>
              </a:ext>
            </a:extLst>
          </p:cNvPr>
          <p:cNvSpPr txBox="1"/>
          <p:nvPr/>
        </p:nvSpPr>
        <p:spPr>
          <a:xfrm>
            <a:off x="638176" y="6227962"/>
            <a:ext cx="6096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800" i="1" kern="0" spc="-85" dirty="0">
                <a:solidFill>
                  <a:schemeClr val="tx1"/>
                </a:solidFill>
                <a:latin typeface="Helvetica" pitchFamily="34" charset="0"/>
                <a:ea typeface="Microsoft YaHei" pitchFamily="34" charset="-122"/>
                <a:cs typeface="+mn-cs"/>
              </a:rPr>
              <a:t>Will AI exacerbate inequality 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411633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佈景主題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微軟正黑體"/>
        <a:ea typeface="微軟正黑體"/>
        <a:cs typeface="Helvetica Neue"/>
      </a:majorFont>
      <a:minorFont>
        <a:latin typeface="微軟正黑體 Light"/>
        <a:ea typeface="微軟正黑體 Light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佈景主題1" id="{F42E041D-65FA-4846-9F4E-0ADCF7E64F40}" vid="{7BF3D875-D5E7-4C33-A9F9-DE0037F145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284356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8625d7d-1990-4742-ad39-f0f3e27f35e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C21EA8C559DA4895656D34593F5D2F" ma:contentTypeVersion="13" ma:contentTypeDescription="Create a new document." ma:contentTypeScope="" ma:versionID="6bdb0f131d50665afe7577e7ac108e41">
  <xsd:schema xmlns:xsd="http://www.w3.org/2001/XMLSchema" xmlns:xs="http://www.w3.org/2001/XMLSchema" xmlns:p="http://schemas.microsoft.com/office/2006/metadata/properties" xmlns:ns3="af53de12-7aec-456c-ba4e-de71adff7a11" xmlns:ns4="d8625d7d-1990-4742-ad39-f0f3e27f35e8" targetNamespace="http://schemas.microsoft.com/office/2006/metadata/properties" ma:root="true" ma:fieldsID="47026be9cf3eee202984593c9f14cc5c" ns3:_="" ns4:_="">
    <xsd:import namespace="af53de12-7aec-456c-ba4e-de71adff7a11"/>
    <xsd:import namespace="d8625d7d-1990-4742-ad39-f0f3e27f35e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3de12-7aec-456c-ba4e-de71adff7a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625d7d-1990-4742-ad39-f0f3e27f35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DE9219-DABB-4AE7-B5D8-57838D00EB47}">
  <ds:schemaRefs>
    <ds:schemaRef ds:uri="http://schemas.microsoft.com/office/2006/documentManagement/types"/>
    <ds:schemaRef ds:uri="af53de12-7aec-456c-ba4e-de71adff7a11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8625d7d-1990-4742-ad39-f0f3e27f35e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6AAF161-D3B0-486E-82D1-F99964B22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53de12-7aec-456c-ba4e-de71adff7a11"/>
    <ds:schemaRef ds:uri="d8625d7d-1990-4742-ad39-f0f3e27f3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5BFE88-4AB2-4FC8-8E41-500AA0227B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24186</TotalTime>
  <Words>321</Words>
  <Application>Microsoft Office PowerPoint</Application>
  <PresentationFormat>寬螢幕</PresentationFormat>
  <Paragraphs>56</Paragraphs>
  <Slides>10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2" baseType="lpstr">
      <vt:lpstr>Helvetica Neue</vt:lpstr>
      <vt:lpstr>Helvetica Neue Medium</vt:lpstr>
      <vt:lpstr>Microsoft YaHei</vt:lpstr>
      <vt:lpstr>Microsoft JhengHei</vt:lpstr>
      <vt:lpstr>Microsoft JhengHei</vt:lpstr>
      <vt:lpstr>微軟正黑體 Light</vt:lpstr>
      <vt:lpstr>Arial</vt:lpstr>
      <vt:lpstr>Arial</vt:lpstr>
      <vt:lpstr>Calibri</vt:lpstr>
      <vt:lpstr>Helvetica</vt:lpstr>
      <vt:lpstr>Times New Roman</vt:lpstr>
      <vt:lpstr>1_佈景主題1</vt:lpstr>
      <vt:lpstr>Strategies for Democracy to Win  in the AI Battle</vt:lpstr>
      <vt:lpstr>PowerPoint 簡報</vt:lpstr>
      <vt:lpstr>PowerPoint 簡報</vt:lpstr>
      <vt:lpstr>2. AI is a huge threat to humanity</vt:lpstr>
      <vt:lpstr>3. Nobody can stop the development of AI</vt:lpstr>
      <vt:lpstr>4.The one who controls AI will control the future</vt:lpstr>
      <vt:lpstr>5. AI believes in what it is trained with</vt:lpstr>
      <vt:lpstr>6. USA + Taiwan = Democratic AI?</vt:lpstr>
      <vt:lpstr>7. Regulation Hinders Innovation?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Allppt.com;Googleslidesppt.com</dc:creator>
  <dc:description/>
  <cp:lastModifiedBy>數位發展部李政務次長室</cp:lastModifiedBy>
  <cp:revision>1413</cp:revision>
  <cp:lastPrinted>2024-05-21T07:36:24Z</cp:lastPrinted>
  <dcterms:created xsi:type="dcterms:W3CDTF">2018-04-24T17:14:44Z</dcterms:created>
  <dcterms:modified xsi:type="dcterms:W3CDTF">2024-11-22T05:03:02Z</dcterms:modified>
  <dc:language>zh-TW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0x01010038C21EA8C559DA4895656D34593F5D2F</vt:lpwstr>
  </property>
  <property fmtid="{D5CDD505-2E9C-101B-9397-08002B2CF9AE}" pid="3" name="Notes">
    <vt:i4>13</vt:i4>
  </property>
  <property fmtid="{D5CDD505-2E9C-101B-9397-08002B2CF9AE}" pid="4" name="PresentationFormat">
    <vt:lpwstr>寬螢幕</vt:lpwstr>
  </property>
  <property fmtid="{D5CDD505-2E9C-101B-9397-08002B2CF9AE}" pid="5" name="Slides">
    <vt:i4>26</vt:i4>
  </property>
</Properties>
</file>