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18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07"/>
  </p:normalViewPr>
  <p:slideViewPr>
    <p:cSldViewPr>
      <p:cViewPr varScale="1">
        <p:scale>
          <a:sx n="88" d="100"/>
          <a:sy n="88" d="100"/>
        </p:scale>
        <p:origin x="92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7A472D-0398-4C86-A210-25DE4354D556}"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217517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472D-0398-4C86-A210-25DE4354D556}"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268451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472D-0398-4C86-A210-25DE4354D556}"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642128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A472D-0398-4C86-A210-25DE4354D556}"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1931457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7A472D-0398-4C86-A210-25DE4354D556}" type="datetimeFigureOut">
              <a:rPr lang="en-US" smtClean="0"/>
              <a:t>12/9/17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1472378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7A472D-0398-4C86-A210-25DE4354D556}"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307637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7A472D-0398-4C86-A210-25DE4354D556}" type="datetimeFigureOut">
              <a:rPr lang="en-US" smtClean="0"/>
              <a:t>12/9/17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119938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7A472D-0398-4C86-A210-25DE4354D556}" type="datetimeFigureOut">
              <a:rPr lang="en-US" smtClean="0"/>
              <a:t>12/9/17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248762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A472D-0398-4C86-A210-25DE4354D556}" type="datetimeFigureOut">
              <a:rPr lang="en-US" smtClean="0"/>
              <a:t>12/9/17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56381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A472D-0398-4C86-A210-25DE4354D556}"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178853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7A472D-0398-4C86-A210-25DE4354D556}" type="datetimeFigureOut">
              <a:rPr lang="en-US" smtClean="0"/>
              <a:t>12/9/17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97ED54-CAA4-4B29-8BE8-BA0B85B0D049}" type="slidenum">
              <a:rPr lang="en-US" smtClean="0"/>
              <a:t>‹#›</a:t>
            </a:fld>
            <a:endParaRPr lang="en-US"/>
          </a:p>
        </p:txBody>
      </p:sp>
    </p:spTree>
    <p:extLst>
      <p:ext uri="{BB962C8B-B14F-4D97-AF65-F5344CB8AC3E}">
        <p14:creationId xmlns:p14="http://schemas.microsoft.com/office/powerpoint/2010/main" val="32338641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7A472D-0398-4C86-A210-25DE4354D556}" type="datetimeFigureOut">
              <a:rPr lang="en-US" smtClean="0"/>
              <a:t>12/9/17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ED54-CAA4-4B29-8BE8-BA0B85B0D049}" type="slidenum">
              <a:rPr lang="en-US" smtClean="0"/>
              <a:t>‹#›</a:t>
            </a:fld>
            <a:endParaRPr lang="en-US"/>
          </a:p>
        </p:txBody>
      </p:sp>
    </p:spTree>
    <p:extLst>
      <p:ext uri="{BB962C8B-B14F-4D97-AF65-F5344CB8AC3E}">
        <p14:creationId xmlns:p14="http://schemas.microsoft.com/office/powerpoint/2010/main" val="2232870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547664" y="476672"/>
            <a:ext cx="6552728" cy="369332"/>
          </a:xfrm>
          <a:prstGeom prst="rect">
            <a:avLst/>
          </a:prstGeom>
          <a:noFill/>
        </p:spPr>
        <p:txBody>
          <a:bodyPr wrap="square" rtlCol="0">
            <a:spAutoFit/>
          </a:bodyPr>
          <a:lstStyle/>
          <a:p>
            <a:pPr algn="ctr"/>
            <a:r>
              <a:rPr lang="en-US" b="1" dirty="0" smtClean="0">
                <a:solidFill>
                  <a:srgbClr val="1F497D">
                    <a:lumMod val="75000"/>
                  </a:srgbClr>
                </a:solidFill>
                <a:latin typeface="Akzidenz-Grotesk BQ Extra" pitchFamily="50" charset="0"/>
              </a:rPr>
              <a:t>AGENDA </a:t>
            </a:r>
            <a:r>
              <a:rPr lang="en-US" b="1" dirty="0">
                <a:solidFill>
                  <a:srgbClr val="1F497D">
                    <a:lumMod val="75000"/>
                  </a:srgbClr>
                </a:solidFill>
                <a:latin typeface="Akzidenz-Grotesk BQ Extra" pitchFamily="50" charset="0"/>
              </a:rPr>
              <a:t>OF </a:t>
            </a:r>
            <a:r>
              <a:rPr lang="en-US" b="1" dirty="0" smtClean="0">
                <a:solidFill>
                  <a:srgbClr val="1F497D">
                    <a:lumMod val="75000"/>
                  </a:srgbClr>
                </a:solidFill>
                <a:latin typeface="Akzidenz-Grotesk BQ Extra" pitchFamily="50" charset="0"/>
              </a:rPr>
              <a:t>GLOBAL CYBERSECURITY DAY</a:t>
            </a:r>
            <a:endParaRPr lang="en-US" b="1" dirty="0">
              <a:solidFill>
                <a:srgbClr val="1F497D">
                  <a:lumMod val="75000"/>
                </a:srgbClr>
              </a:solidFill>
              <a:latin typeface="Akzidenz-Grotesk BQ Extra" pitchFamily="50" charset="0"/>
            </a:endParaRPr>
          </a:p>
        </p:txBody>
      </p:sp>
      <p:sp>
        <p:nvSpPr>
          <p:cNvPr id="6" name="Rectangle 5"/>
          <p:cNvSpPr/>
          <p:nvPr/>
        </p:nvSpPr>
        <p:spPr>
          <a:xfrm flipV="1">
            <a:off x="2267744" y="891721"/>
            <a:ext cx="511256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2195736" y="908720"/>
            <a:ext cx="5328592" cy="400110"/>
          </a:xfrm>
          <a:prstGeom prst="rect">
            <a:avLst/>
          </a:prstGeom>
          <a:noFill/>
        </p:spPr>
        <p:txBody>
          <a:bodyPr wrap="square" rtlCol="0">
            <a:spAutoFit/>
          </a:bodyPr>
          <a:lstStyle/>
          <a:p>
            <a:pPr algn="ctr"/>
            <a:r>
              <a:rPr lang="en-US" sz="2000" b="1" i="1">
                <a:solidFill>
                  <a:schemeClr val="tx2">
                    <a:lumMod val="75000"/>
                  </a:schemeClr>
                </a:solidFill>
              </a:rPr>
              <a:t>December 12:</a:t>
            </a:r>
            <a:endParaRPr lang="en-US" sz="2000" i="1">
              <a:solidFill>
                <a:schemeClr val="tx2">
                  <a:lumMod val="75000"/>
                </a:schemeClr>
              </a:solidFill>
            </a:endParaRPr>
          </a:p>
        </p:txBody>
      </p:sp>
      <p:sp>
        <p:nvSpPr>
          <p:cNvPr id="8" name="TextBox 7"/>
          <p:cNvSpPr txBox="1"/>
          <p:nvPr/>
        </p:nvSpPr>
        <p:spPr>
          <a:xfrm>
            <a:off x="1187624" y="1700808"/>
            <a:ext cx="7632848" cy="3046988"/>
          </a:xfrm>
          <a:prstGeom prst="rect">
            <a:avLst/>
          </a:prstGeom>
          <a:noFill/>
        </p:spPr>
        <p:txBody>
          <a:bodyPr wrap="square" rtlCol="0">
            <a:spAutoFit/>
          </a:bodyPr>
          <a:lstStyle/>
          <a:p>
            <a:r>
              <a:rPr lang="en-US" sz="2400" b="1" dirty="0"/>
              <a:t> </a:t>
            </a:r>
            <a:r>
              <a:rPr lang="en-US" sz="2400" b="1" i="1" dirty="0">
                <a:solidFill>
                  <a:schemeClr val="tx2">
                    <a:lumMod val="75000"/>
                  </a:schemeClr>
                </a:solidFill>
              </a:rPr>
              <a:t>8:30 am- noon, Tuesday, December 12, 2017</a:t>
            </a:r>
          </a:p>
          <a:p>
            <a:r>
              <a:rPr lang="en-US" sz="2400" b="1" i="1" dirty="0">
                <a:solidFill>
                  <a:schemeClr val="tx2">
                    <a:lumMod val="75000"/>
                  </a:schemeClr>
                </a:solidFill>
              </a:rPr>
              <a:t> Loeb House, Harvard University, 17 Quincy street, Cambridge, MA</a:t>
            </a:r>
          </a:p>
          <a:p>
            <a:pPr marL="342900" indent="-342900">
              <a:buFont typeface="Wingdings" pitchFamily="2" charset="2"/>
              <a:buChar char="§"/>
            </a:pPr>
            <a:endParaRPr lang="vi-VN" sz="2400" dirty="0" smtClean="0">
              <a:solidFill>
                <a:prstClr val="black">
                  <a:lumMod val="75000"/>
                  <a:lumOff val="25000"/>
                </a:prstClr>
              </a:solidFill>
            </a:endParaRPr>
          </a:p>
          <a:p>
            <a:pPr marL="342900" indent="-342900">
              <a:buFont typeface="Wingdings" pitchFamily="2" charset="2"/>
              <a:buChar char="§"/>
            </a:pPr>
            <a:r>
              <a:rPr lang="en-US" sz="2400" b="1" i="1" dirty="0">
                <a:solidFill>
                  <a:schemeClr val="tx1">
                    <a:lumMod val="75000"/>
                    <a:lumOff val="25000"/>
                  </a:schemeClr>
                </a:solidFill>
              </a:rPr>
              <a:t>Introduction</a:t>
            </a:r>
            <a:r>
              <a:rPr lang="en-US" sz="2400" dirty="0">
                <a:solidFill>
                  <a:schemeClr val="tx1">
                    <a:lumMod val="75000"/>
                    <a:lumOff val="25000"/>
                  </a:schemeClr>
                </a:solidFill>
              </a:rPr>
              <a:t> by </a:t>
            </a:r>
            <a:r>
              <a:rPr lang="en-US" sz="2400" b="1" dirty="0">
                <a:solidFill>
                  <a:schemeClr val="tx1">
                    <a:lumMod val="75000"/>
                    <a:lumOff val="25000"/>
                  </a:schemeClr>
                </a:solidFill>
              </a:rPr>
              <a:t>Prof. Thomas Patterson</a:t>
            </a:r>
          </a:p>
          <a:p>
            <a:pPr marL="342900" indent="-342900">
              <a:buFont typeface="Wingdings" pitchFamily="2" charset="2"/>
              <a:buChar char="§"/>
            </a:pPr>
            <a:r>
              <a:rPr lang="en-US" sz="2400" b="1" i="1" dirty="0">
                <a:solidFill>
                  <a:schemeClr val="tx1">
                    <a:lumMod val="75000"/>
                    <a:lumOff val="25000"/>
                  </a:schemeClr>
                </a:solidFill>
              </a:rPr>
              <a:t>Opening Remarks </a:t>
            </a:r>
            <a:r>
              <a:rPr lang="en-US" sz="2400" dirty="0">
                <a:solidFill>
                  <a:schemeClr val="tx1">
                    <a:lumMod val="75000"/>
                    <a:lumOff val="25000"/>
                  </a:schemeClr>
                </a:solidFill>
              </a:rPr>
              <a:t>by</a:t>
            </a:r>
            <a:r>
              <a:rPr lang="en-US" sz="2400" b="1" i="1" dirty="0">
                <a:solidFill>
                  <a:schemeClr val="tx1">
                    <a:lumMod val="75000"/>
                    <a:lumOff val="25000"/>
                  </a:schemeClr>
                </a:solidFill>
              </a:rPr>
              <a:t> </a:t>
            </a:r>
            <a:r>
              <a:rPr lang="en-US" sz="2400" b="1" dirty="0">
                <a:solidFill>
                  <a:schemeClr val="tx1">
                    <a:lumMod val="75000"/>
                    <a:lumOff val="25000"/>
                  </a:schemeClr>
                </a:solidFill>
              </a:rPr>
              <a:t>Governor Michael Dukakis</a:t>
            </a:r>
            <a:r>
              <a:rPr lang="en-US" sz="2400" b="1" i="1" dirty="0">
                <a:solidFill>
                  <a:schemeClr val="tx1">
                    <a:lumMod val="75000"/>
                    <a:lumOff val="25000"/>
                  </a:schemeClr>
                </a:solidFill>
              </a:rPr>
              <a:t>, </a:t>
            </a:r>
            <a:r>
              <a:rPr lang="en-US" sz="2400" dirty="0">
                <a:solidFill>
                  <a:schemeClr val="tx1">
                    <a:lumMod val="75000"/>
                    <a:lumOff val="25000"/>
                  </a:schemeClr>
                </a:solidFill>
              </a:rPr>
              <a:t>Chairman of the Boston Global Forum and the Michael Dukakis Institute for Leadership and </a:t>
            </a:r>
            <a:r>
              <a:rPr lang="en-US" sz="2400" dirty="0" smtClean="0">
                <a:solidFill>
                  <a:schemeClr val="tx1">
                    <a:lumMod val="75000"/>
                    <a:lumOff val="25000"/>
                  </a:schemeClr>
                </a:solidFill>
              </a:rPr>
              <a:t>Innovation</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256219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3416320"/>
          </a:xfrm>
          <a:prstGeom prst="rect">
            <a:avLst/>
          </a:prstGeom>
          <a:noFill/>
        </p:spPr>
        <p:txBody>
          <a:bodyPr wrap="square" rtlCol="0">
            <a:spAutoFit/>
          </a:bodyPr>
          <a:lstStyle/>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Richard Rosecrance, </a:t>
            </a:r>
            <a:r>
              <a:rPr lang="vi-VN" sz="2400" dirty="0" smtClean="0">
                <a:solidFill>
                  <a:schemeClr val="tx1">
                    <a:lumMod val="75000"/>
                    <a:lumOff val="25000"/>
                  </a:schemeClr>
                </a:solidFill>
                <a:latin typeface="Calibri" pitchFamily="34" charset="0"/>
                <a:cs typeface="Calibri" pitchFamily="34" charset="0"/>
              </a:rPr>
              <a:t>Harvard</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Stuart Russell,</a:t>
            </a:r>
            <a:r>
              <a:rPr lang="vi-VN" sz="2400" dirty="0">
                <a:solidFill>
                  <a:schemeClr val="tx1">
                    <a:lumMod val="75000"/>
                    <a:lumOff val="25000"/>
                  </a:schemeClr>
                </a:solidFill>
                <a:latin typeface="Calibri" pitchFamily="34" charset="0"/>
                <a:cs typeface="Calibri" pitchFamily="34" charset="0"/>
              </a:rPr>
              <a:t> Harvard Fellow, UK </a:t>
            </a:r>
            <a:r>
              <a:rPr lang="vi-VN" sz="2400" dirty="0" smtClean="0">
                <a:solidFill>
                  <a:schemeClr val="tx1">
                    <a:lumMod val="75000"/>
                    <a:lumOff val="25000"/>
                  </a:schemeClr>
                </a:solidFill>
                <a:latin typeface="Calibri" pitchFamily="34" charset="0"/>
                <a:cs typeface="Calibri" pitchFamily="34" charset="0"/>
              </a:rPr>
              <a:t>Government</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Ronald Sandler,</a:t>
            </a:r>
            <a:r>
              <a:rPr lang="vi-VN" sz="2400" dirty="0">
                <a:solidFill>
                  <a:schemeClr val="tx1">
                    <a:lumMod val="75000"/>
                    <a:lumOff val="25000"/>
                  </a:schemeClr>
                </a:solidFill>
                <a:latin typeface="Calibri" pitchFamily="34" charset="0"/>
                <a:cs typeface="Calibri" pitchFamily="34" charset="0"/>
              </a:rPr>
              <a:t> Director of Ethics Insitiute, Northeastern </a:t>
            </a:r>
            <a:r>
              <a:rPr lang="vi-VN" sz="2400" dirty="0" smtClean="0">
                <a:solidFill>
                  <a:schemeClr val="tx1">
                    <a:lumMod val="75000"/>
                    <a:lumOff val="25000"/>
                  </a:schemeClr>
                </a:solidFill>
                <a:latin typeface="Calibri" pitchFamily="34" charset="0"/>
                <a:cs typeface="Calibri" pitchFamily="34" charset="0"/>
              </a:rPr>
              <a:t>University</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John Savage, </a:t>
            </a:r>
            <a:r>
              <a:rPr lang="vi-VN" sz="2400" dirty="0">
                <a:solidFill>
                  <a:schemeClr val="tx1">
                    <a:lumMod val="75000"/>
                    <a:lumOff val="25000"/>
                  </a:schemeClr>
                </a:solidFill>
                <a:latin typeface="Calibri" pitchFamily="34" charset="0"/>
                <a:cs typeface="Calibri" pitchFamily="34" charset="0"/>
              </a:rPr>
              <a:t>Brown </a:t>
            </a:r>
            <a:r>
              <a:rPr lang="vi-VN" sz="2400" dirty="0" smtClean="0">
                <a:solidFill>
                  <a:schemeClr val="tx1">
                    <a:lumMod val="75000"/>
                    <a:lumOff val="25000"/>
                  </a:schemeClr>
                </a:solidFill>
                <a:latin typeface="Calibri" pitchFamily="34" charset="0"/>
                <a:cs typeface="Calibri" pitchFamily="34" charset="0"/>
              </a:rPr>
              <a:t>University</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dirty="0">
                <a:solidFill>
                  <a:schemeClr val="tx1">
                    <a:lumMod val="75000"/>
                    <a:lumOff val="25000"/>
                  </a:schemeClr>
                </a:solidFill>
                <a:latin typeface="Calibri" pitchFamily="34" charset="0"/>
                <a:cs typeface="Calibri" pitchFamily="34" charset="0"/>
              </a:rPr>
              <a:t>Prof. Jackie Schneider,  </a:t>
            </a:r>
            <a:r>
              <a:rPr lang="en-US" sz="2400" dirty="0">
                <a:solidFill>
                  <a:schemeClr val="tx1">
                    <a:lumMod val="75000"/>
                    <a:lumOff val="25000"/>
                  </a:schemeClr>
                </a:solidFill>
                <a:latin typeface="Calibri" pitchFamily="34" charset="0"/>
                <a:cs typeface="Calibri" pitchFamily="34" charset="0"/>
              </a:rPr>
              <a:t>U.S. Naval War College</a:t>
            </a:r>
          </a:p>
        </p:txBody>
      </p:sp>
    </p:spTree>
    <p:extLst>
      <p:ext uri="{BB962C8B-B14F-4D97-AF65-F5344CB8AC3E}">
        <p14:creationId xmlns:p14="http://schemas.microsoft.com/office/powerpoint/2010/main" val="3073568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3785652"/>
          </a:xfrm>
          <a:prstGeom prst="rect">
            <a:avLst/>
          </a:prstGeom>
          <a:noFill/>
        </p:spPr>
        <p:txBody>
          <a:bodyPr wrap="square" rtlCol="0">
            <a:spAutoFit/>
          </a:bodyPr>
          <a:lstStyle/>
          <a:p>
            <a:pPr marL="342900" indent="-342900">
              <a:buFont typeface="Wingdings" pitchFamily="2" charset="2"/>
              <a:buChar char="§"/>
            </a:pPr>
            <a:r>
              <a:rPr lang="vi-VN" sz="2400" b="1">
                <a:solidFill>
                  <a:schemeClr val="tx1">
                    <a:lumMod val="75000"/>
                    <a:lumOff val="25000"/>
                  </a:schemeClr>
                </a:solidFill>
                <a:latin typeface="Calibri" pitchFamily="34" charset="0"/>
                <a:cs typeface="Calibri" pitchFamily="34" charset="0"/>
              </a:rPr>
              <a:t>Bruce Schneier, </a:t>
            </a:r>
            <a:r>
              <a:rPr lang="vi-VN" sz="2400">
                <a:solidFill>
                  <a:schemeClr val="tx1">
                    <a:lumMod val="75000"/>
                    <a:lumOff val="25000"/>
                  </a:schemeClr>
                </a:solidFill>
                <a:latin typeface="Calibri" pitchFamily="34" charset="0"/>
                <a:cs typeface="Calibri" pitchFamily="34" charset="0"/>
              </a:rPr>
              <a:t>Harvard Fellow, Boston Global Forum’s Board of </a:t>
            </a:r>
            <a:r>
              <a:rPr lang="vi-VN" sz="2400" smtClean="0">
                <a:solidFill>
                  <a:schemeClr val="tx1">
                    <a:lumMod val="75000"/>
                    <a:lumOff val="25000"/>
                  </a:schemeClr>
                </a:solidFill>
                <a:latin typeface="Calibri" pitchFamily="34" charset="0"/>
                <a:cs typeface="Calibri" pitchFamily="34" charset="0"/>
              </a:rPr>
              <a:t>Thinkers</a:t>
            </a:r>
            <a:endParaRPr lang="en-US" sz="240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a:solidFill>
                  <a:schemeClr val="tx1">
                    <a:lumMod val="75000"/>
                    <a:lumOff val="25000"/>
                  </a:schemeClr>
                </a:solidFill>
                <a:latin typeface="Calibri" pitchFamily="34" charset="0"/>
                <a:cs typeface="Calibri" pitchFamily="34" charset="0"/>
              </a:rPr>
              <a:t>Prof. David Silbersweig, </a:t>
            </a:r>
            <a:r>
              <a:rPr lang="vi-VN" sz="2400" smtClean="0">
                <a:solidFill>
                  <a:schemeClr val="tx1">
                    <a:lumMod val="75000"/>
                    <a:lumOff val="25000"/>
                  </a:schemeClr>
                </a:solidFill>
                <a:latin typeface="Calibri" pitchFamily="34" charset="0"/>
                <a:cs typeface="Calibri" pitchFamily="34" charset="0"/>
              </a:rPr>
              <a:t>Harvard</a:t>
            </a:r>
            <a:endParaRPr lang="en-US" sz="240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a:solidFill>
                  <a:schemeClr val="tx1">
                    <a:lumMod val="75000"/>
                    <a:lumOff val="25000"/>
                  </a:schemeClr>
                </a:solidFill>
                <a:latin typeface="Calibri" pitchFamily="34" charset="0"/>
                <a:cs typeface="Calibri" pitchFamily="34" charset="0"/>
              </a:rPr>
              <a:t>Prof. Eric Suuberg, </a:t>
            </a:r>
            <a:r>
              <a:rPr lang="en-US" sz="2400">
                <a:solidFill>
                  <a:schemeClr val="tx1">
                    <a:lumMod val="75000"/>
                    <a:lumOff val="25000"/>
                  </a:schemeClr>
                </a:solidFill>
                <a:latin typeface="Calibri" pitchFamily="34" charset="0"/>
                <a:cs typeface="Calibri" pitchFamily="34" charset="0"/>
              </a:rPr>
              <a:t>Brown </a:t>
            </a:r>
            <a:r>
              <a:rPr lang="en-US" sz="2400" smtClean="0">
                <a:solidFill>
                  <a:schemeClr val="tx1">
                    <a:lumMod val="75000"/>
                    <a:lumOff val="25000"/>
                  </a:schemeClr>
                </a:solidFill>
                <a:latin typeface="Calibri" pitchFamily="34" charset="0"/>
                <a:cs typeface="Calibri" pitchFamily="34" charset="0"/>
              </a:rPr>
              <a:t>University</a:t>
            </a: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a:solidFill>
                  <a:schemeClr val="tx1">
                    <a:lumMod val="75000"/>
                    <a:lumOff val="25000"/>
                  </a:schemeClr>
                </a:solidFill>
                <a:latin typeface="Calibri" pitchFamily="34" charset="0"/>
                <a:cs typeface="Calibri" pitchFamily="34" charset="0"/>
              </a:rPr>
              <a:t>Ina </a:t>
            </a:r>
            <a:r>
              <a:rPr lang="en-US" sz="2400" b="1" smtClean="0">
                <a:solidFill>
                  <a:schemeClr val="tx1">
                    <a:lumMod val="75000"/>
                    <a:lumOff val="25000"/>
                  </a:schemeClr>
                </a:solidFill>
                <a:latin typeface="Calibri" pitchFamily="34" charset="0"/>
                <a:cs typeface="Calibri" pitchFamily="34" charset="0"/>
              </a:rPr>
              <a:t>Suuberg</a:t>
            </a: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a:solidFill>
                  <a:schemeClr val="tx1">
                    <a:lumMod val="75000"/>
                    <a:lumOff val="25000"/>
                  </a:schemeClr>
                </a:solidFill>
                <a:latin typeface="Calibri" pitchFamily="34" charset="0"/>
                <a:cs typeface="Calibri" pitchFamily="34" charset="0"/>
              </a:rPr>
              <a:t>Prof. Max Tegmark, </a:t>
            </a:r>
            <a:r>
              <a:rPr lang="vi-VN" sz="2400">
                <a:solidFill>
                  <a:schemeClr val="tx1">
                    <a:lumMod val="75000"/>
                    <a:lumOff val="25000"/>
                  </a:schemeClr>
                </a:solidFill>
                <a:latin typeface="Calibri" pitchFamily="34" charset="0"/>
                <a:cs typeface="Calibri" pitchFamily="34" charset="0"/>
              </a:rPr>
              <a:t>MIT</a:t>
            </a:r>
            <a:endParaRPr lang="en-US" sz="240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204286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2677656"/>
          </a:xfrm>
          <a:prstGeom prst="rect">
            <a:avLst/>
          </a:prstGeom>
          <a:noFill/>
        </p:spPr>
        <p:txBody>
          <a:bodyPr wrap="square" rtlCol="0">
            <a:spAutoFit/>
          </a:bodyPr>
          <a:lstStyle/>
          <a:p>
            <a:pPr marL="342900" indent="-342900">
              <a:buFont typeface="Wingdings" pitchFamily="2" charset="2"/>
              <a:buChar char="§"/>
            </a:pPr>
            <a:r>
              <a:rPr lang="en-US" sz="2400" b="1">
                <a:solidFill>
                  <a:schemeClr val="tx1">
                    <a:lumMod val="75000"/>
                    <a:lumOff val="25000"/>
                  </a:schemeClr>
                </a:solidFill>
                <a:latin typeface="Calibri" pitchFamily="34" charset="0"/>
                <a:cs typeface="Calibri" pitchFamily="34" charset="0"/>
              </a:rPr>
              <a:t>Henry Truong, </a:t>
            </a:r>
            <a:r>
              <a:rPr lang="en-US" sz="2400">
                <a:solidFill>
                  <a:schemeClr val="tx1">
                    <a:lumMod val="75000"/>
                    <a:lumOff val="25000"/>
                  </a:schemeClr>
                </a:solidFill>
                <a:latin typeface="Calibri" pitchFamily="34" charset="0"/>
                <a:cs typeface="Calibri" pitchFamily="34" charset="0"/>
              </a:rPr>
              <a:t>CTO of </a:t>
            </a:r>
            <a:r>
              <a:rPr lang="en-US" sz="2400" smtClean="0">
                <a:solidFill>
                  <a:schemeClr val="tx1">
                    <a:lumMod val="75000"/>
                    <a:lumOff val="25000"/>
                  </a:schemeClr>
                </a:solidFill>
                <a:latin typeface="Calibri" pitchFamily="34" charset="0"/>
                <a:cs typeface="Calibri" pitchFamily="34" charset="0"/>
              </a:rPr>
              <a:t>Teletech</a:t>
            </a: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a:solidFill>
                  <a:schemeClr val="tx1">
                    <a:lumMod val="75000"/>
                    <a:lumOff val="25000"/>
                  </a:schemeClr>
                </a:solidFill>
                <a:latin typeface="Calibri" pitchFamily="34" charset="0"/>
                <a:cs typeface="Calibri" pitchFamily="34" charset="0"/>
              </a:rPr>
              <a:t>Thomas Vallely, </a:t>
            </a:r>
            <a:r>
              <a:rPr lang="vi-VN" sz="2400">
                <a:solidFill>
                  <a:schemeClr val="tx1">
                    <a:lumMod val="75000"/>
                    <a:lumOff val="25000"/>
                  </a:schemeClr>
                </a:solidFill>
                <a:latin typeface="Calibri" pitchFamily="34" charset="0"/>
                <a:cs typeface="Calibri" pitchFamily="34" charset="0"/>
              </a:rPr>
              <a:t>Harvard Kennedy </a:t>
            </a:r>
            <a:r>
              <a:rPr lang="vi-VN" sz="2400" smtClean="0">
                <a:solidFill>
                  <a:schemeClr val="tx1">
                    <a:lumMod val="75000"/>
                    <a:lumOff val="25000"/>
                  </a:schemeClr>
                </a:solidFill>
                <a:latin typeface="Calibri" pitchFamily="34" charset="0"/>
                <a:cs typeface="Calibri" pitchFamily="34" charset="0"/>
              </a:rPr>
              <a:t>School</a:t>
            </a:r>
            <a:endParaRPr lang="en-US" sz="240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a:solidFill>
                  <a:schemeClr val="tx1">
                    <a:lumMod val="75000"/>
                    <a:lumOff val="25000"/>
                  </a:schemeClr>
                </a:solidFill>
                <a:latin typeface="Calibri" pitchFamily="34" charset="0"/>
                <a:cs typeface="Calibri" pitchFamily="34" charset="0"/>
              </a:rPr>
              <a:t>Prof. Patrick Winston, </a:t>
            </a:r>
            <a:r>
              <a:rPr lang="vi-VN" sz="2400" smtClean="0">
                <a:solidFill>
                  <a:schemeClr val="tx1">
                    <a:lumMod val="75000"/>
                    <a:lumOff val="25000"/>
                  </a:schemeClr>
                </a:solidFill>
                <a:latin typeface="Calibri" pitchFamily="34" charset="0"/>
                <a:cs typeface="Calibri" pitchFamily="34" charset="0"/>
              </a:rPr>
              <a:t>MIT</a:t>
            </a:r>
            <a:endParaRPr lang="en-US" sz="240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a:solidFill>
                  <a:schemeClr val="tx1">
                    <a:lumMod val="75000"/>
                    <a:lumOff val="25000"/>
                  </a:schemeClr>
                </a:solidFill>
                <a:latin typeface="Calibri" pitchFamily="34" charset="0"/>
                <a:cs typeface="Calibri" pitchFamily="34" charset="0"/>
              </a:rPr>
              <a:t>Ana Yanez, </a:t>
            </a:r>
            <a:r>
              <a:rPr lang="en-US" sz="2400">
                <a:solidFill>
                  <a:schemeClr val="tx1">
                    <a:lumMod val="75000"/>
                    <a:lumOff val="25000"/>
                  </a:schemeClr>
                </a:solidFill>
                <a:latin typeface="Calibri" pitchFamily="34" charset="0"/>
                <a:cs typeface="Calibri" pitchFamily="34" charset="0"/>
              </a:rPr>
              <a:t>Harvard Kennedy School</a:t>
            </a:r>
          </a:p>
        </p:txBody>
      </p:sp>
    </p:spTree>
    <p:extLst>
      <p:ext uri="{BB962C8B-B14F-4D97-AF65-F5344CB8AC3E}">
        <p14:creationId xmlns:p14="http://schemas.microsoft.com/office/powerpoint/2010/main" val="136968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6" name="Rectangle 5"/>
          <p:cNvSpPr/>
          <p:nvPr/>
        </p:nvSpPr>
        <p:spPr>
          <a:xfrm flipV="1">
            <a:off x="2267744" y="891721"/>
            <a:ext cx="511256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2195736" y="908720"/>
            <a:ext cx="5328592" cy="400110"/>
          </a:xfrm>
          <a:prstGeom prst="rect">
            <a:avLst/>
          </a:prstGeom>
          <a:noFill/>
        </p:spPr>
        <p:txBody>
          <a:bodyPr wrap="square" rtlCol="0">
            <a:spAutoFit/>
          </a:bodyPr>
          <a:lstStyle/>
          <a:p>
            <a:pPr algn="ctr"/>
            <a:r>
              <a:rPr lang="en-US" sz="2000" b="1" i="1">
                <a:solidFill>
                  <a:schemeClr val="tx2">
                    <a:lumMod val="75000"/>
                  </a:schemeClr>
                </a:solidFill>
              </a:rPr>
              <a:t>December 12:</a:t>
            </a:r>
            <a:endParaRPr lang="en-US" sz="2000" i="1">
              <a:solidFill>
                <a:schemeClr val="tx2">
                  <a:lumMod val="75000"/>
                </a:schemeClr>
              </a:solidFill>
            </a:endParaRPr>
          </a:p>
        </p:txBody>
      </p:sp>
      <p:sp>
        <p:nvSpPr>
          <p:cNvPr id="8" name="TextBox 7"/>
          <p:cNvSpPr txBox="1"/>
          <p:nvPr/>
        </p:nvSpPr>
        <p:spPr>
          <a:xfrm>
            <a:off x="1043608" y="1700808"/>
            <a:ext cx="7704856" cy="4154984"/>
          </a:xfrm>
          <a:prstGeom prst="rect">
            <a:avLst/>
          </a:prstGeom>
          <a:noFill/>
        </p:spPr>
        <p:txBody>
          <a:bodyPr wrap="square" rtlCol="0">
            <a:spAutoFit/>
          </a:bodyPr>
          <a:lstStyle/>
          <a:p>
            <a:pPr marL="342900" indent="-342900">
              <a:buFont typeface="Wingdings" pitchFamily="2" charset="2"/>
              <a:buChar char="§"/>
            </a:pPr>
            <a:r>
              <a:rPr lang="en-US" sz="2400" b="1" i="1" dirty="0" smtClean="0">
                <a:solidFill>
                  <a:schemeClr val="tx1">
                    <a:lumMod val="75000"/>
                    <a:lumOff val="25000"/>
                  </a:schemeClr>
                </a:solidFill>
              </a:rPr>
              <a:t>Global </a:t>
            </a:r>
            <a:r>
              <a:rPr lang="en-US" sz="2400" b="1" i="1" dirty="0">
                <a:solidFill>
                  <a:schemeClr val="tx1">
                    <a:lumMod val="75000"/>
                    <a:lumOff val="25000"/>
                  </a:schemeClr>
                </a:solidFill>
              </a:rPr>
              <a:t>Cybersecurity Day on </a:t>
            </a:r>
            <a:r>
              <a:rPr lang="en-US" sz="2400" b="1" i="1" dirty="0" err="1">
                <a:solidFill>
                  <a:schemeClr val="tx1">
                    <a:lumMod val="75000"/>
                    <a:lumOff val="25000"/>
                  </a:schemeClr>
                </a:solidFill>
              </a:rPr>
              <a:t>Minds.com</a:t>
            </a:r>
            <a:r>
              <a:rPr lang="en-US" sz="2400" i="1" dirty="0">
                <a:solidFill>
                  <a:schemeClr val="tx1">
                    <a:lumMod val="75000"/>
                    <a:lumOff val="25000"/>
                  </a:schemeClr>
                </a:solidFill>
              </a:rPr>
              <a:t>, </a:t>
            </a:r>
            <a:r>
              <a:rPr lang="en-US" sz="2400" b="1" dirty="0">
                <a:solidFill>
                  <a:schemeClr val="tx1">
                    <a:lumMod val="75000"/>
                    <a:lumOff val="25000"/>
                  </a:schemeClr>
                </a:solidFill>
              </a:rPr>
              <a:t>Bill </a:t>
            </a:r>
            <a:r>
              <a:rPr lang="en-US" sz="2400" b="1" dirty="0" err="1">
                <a:solidFill>
                  <a:schemeClr val="tx1">
                    <a:lumMod val="75000"/>
                    <a:lumOff val="25000"/>
                  </a:schemeClr>
                </a:solidFill>
              </a:rPr>
              <a:t>Ottman</a:t>
            </a:r>
            <a:r>
              <a:rPr lang="en-US" sz="2400" b="1" dirty="0">
                <a:solidFill>
                  <a:schemeClr val="tx1">
                    <a:lumMod val="75000"/>
                    <a:lumOff val="25000"/>
                  </a:schemeClr>
                </a:solidFill>
              </a:rPr>
              <a:t>, </a:t>
            </a:r>
            <a:r>
              <a:rPr lang="en-US" sz="2400" dirty="0">
                <a:solidFill>
                  <a:schemeClr val="tx1">
                    <a:lumMod val="75000"/>
                    <a:lumOff val="25000"/>
                  </a:schemeClr>
                </a:solidFill>
              </a:rPr>
              <a:t>CEO of </a:t>
            </a:r>
            <a:r>
              <a:rPr lang="en-US" sz="2400" dirty="0" err="1" smtClean="0">
                <a:solidFill>
                  <a:schemeClr val="tx1">
                    <a:lumMod val="75000"/>
                    <a:lumOff val="25000"/>
                  </a:schemeClr>
                </a:solidFill>
              </a:rPr>
              <a:t>Minds.com</a:t>
            </a:r>
            <a:endParaRPr lang="en-US" sz="2400" dirty="0">
              <a:solidFill>
                <a:schemeClr val="tx1">
                  <a:lumMod val="75000"/>
                  <a:lumOff val="25000"/>
                </a:schemeClr>
              </a:solidFill>
            </a:endParaRPr>
          </a:p>
          <a:p>
            <a:pPr marL="342900" indent="-342900">
              <a:buFont typeface="Wingdings" pitchFamily="2" charset="2"/>
              <a:buChar char="§"/>
            </a:pPr>
            <a:r>
              <a:rPr lang="en-US" sz="2400" dirty="0">
                <a:solidFill>
                  <a:schemeClr val="tx1">
                    <a:lumMod val="75000"/>
                    <a:lumOff val="25000"/>
                  </a:schemeClr>
                </a:solidFill>
              </a:rPr>
              <a:t>Conference Theme: </a:t>
            </a:r>
            <a:r>
              <a:rPr lang="en-US" sz="2400" b="1" i="1" dirty="0">
                <a:solidFill>
                  <a:schemeClr val="tx1">
                    <a:lumMod val="75000"/>
                    <a:lumOff val="25000"/>
                  </a:schemeClr>
                </a:solidFill>
              </a:rPr>
              <a:t> Cyber-defense Strategy for a </a:t>
            </a:r>
            <a:r>
              <a:rPr lang="en-US" sz="2400" b="1" i="1" dirty="0" smtClean="0">
                <a:solidFill>
                  <a:schemeClr val="tx1">
                    <a:lumMod val="75000"/>
                    <a:lumOff val="25000"/>
                  </a:schemeClr>
                </a:solidFill>
              </a:rPr>
              <a:t>Nation</a:t>
            </a:r>
            <a:endParaRPr lang="en-US" sz="2400" dirty="0">
              <a:solidFill>
                <a:schemeClr val="tx1">
                  <a:lumMod val="75000"/>
                  <a:lumOff val="25000"/>
                </a:schemeClr>
              </a:solidFill>
            </a:endParaRPr>
          </a:p>
          <a:p>
            <a:pPr marL="342900" indent="-342900">
              <a:buFont typeface="Wingdings" pitchFamily="2" charset="2"/>
              <a:buChar char="§"/>
            </a:pPr>
            <a:r>
              <a:rPr lang="en-US" sz="2400" b="1" i="1" dirty="0">
                <a:solidFill>
                  <a:schemeClr val="tx1">
                    <a:lumMod val="75000"/>
                    <a:lumOff val="25000"/>
                  </a:schemeClr>
                </a:solidFill>
              </a:rPr>
              <a:t>Can We Develop Norms to Control Cyber Conflict?</a:t>
            </a:r>
            <a:r>
              <a:rPr lang="en-US" sz="2400" b="1" dirty="0">
                <a:solidFill>
                  <a:schemeClr val="tx1">
                    <a:lumMod val="75000"/>
                    <a:lumOff val="25000"/>
                  </a:schemeClr>
                </a:solidFill>
              </a:rPr>
              <a:t>  </a:t>
            </a:r>
            <a:r>
              <a:rPr lang="en-US" sz="2400" dirty="0">
                <a:solidFill>
                  <a:schemeClr val="tx1">
                    <a:lumMod val="75000"/>
                    <a:lumOff val="25000"/>
                  </a:schemeClr>
                </a:solidFill>
              </a:rPr>
              <a:t>by </a:t>
            </a:r>
            <a:r>
              <a:rPr lang="en-US" sz="2400" b="1" dirty="0">
                <a:solidFill>
                  <a:schemeClr val="tx1">
                    <a:lumMod val="75000"/>
                    <a:lumOff val="25000"/>
                  </a:schemeClr>
                </a:solidFill>
              </a:rPr>
              <a:t>Prof. Joseph </a:t>
            </a:r>
            <a:r>
              <a:rPr lang="en-US" sz="2400" b="1" dirty="0" smtClean="0">
                <a:solidFill>
                  <a:schemeClr val="tx1">
                    <a:lumMod val="75000"/>
                    <a:lumOff val="25000"/>
                  </a:schemeClr>
                </a:solidFill>
              </a:rPr>
              <a:t>Nye</a:t>
            </a:r>
            <a:endParaRPr lang="vi-VN" sz="2400" b="1" dirty="0" smtClean="0">
              <a:solidFill>
                <a:schemeClr val="tx1">
                  <a:lumMod val="75000"/>
                  <a:lumOff val="25000"/>
                </a:schemeClr>
              </a:solidFill>
            </a:endParaRPr>
          </a:p>
          <a:p>
            <a:pPr marL="342900" indent="-342900">
              <a:buFont typeface="Wingdings" pitchFamily="2" charset="2"/>
              <a:buChar char="§"/>
            </a:pPr>
            <a:r>
              <a:rPr lang="en-US" sz="2400" b="1" i="1" dirty="0">
                <a:solidFill>
                  <a:schemeClr val="tx1">
                    <a:lumMod val="75000"/>
                    <a:lumOff val="25000"/>
                  </a:schemeClr>
                </a:solidFill>
              </a:rPr>
              <a:t>Cyber-defense Strategy for a Nation</a:t>
            </a:r>
            <a:r>
              <a:rPr lang="en-US" sz="2400" dirty="0">
                <a:solidFill>
                  <a:schemeClr val="tx1">
                    <a:lumMod val="75000"/>
                    <a:lumOff val="25000"/>
                  </a:schemeClr>
                </a:solidFill>
              </a:rPr>
              <a:t> by </a:t>
            </a:r>
            <a:r>
              <a:rPr lang="en-US" sz="2400" b="1" dirty="0">
                <a:solidFill>
                  <a:schemeClr val="tx1">
                    <a:lumMod val="75000"/>
                    <a:lumOff val="25000"/>
                  </a:schemeClr>
                </a:solidFill>
              </a:rPr>
              <a:t>Prof. </a:t>
            </a:r>
            <a:r>
              <a:rPr lang="en-US" sz="2400" b="1" dirty="0" err="1" smtClean="0">
                <a:solidFill>
                  <a:schemeClr val="tx1">
                    <a:lumMod val="75000"/>
                    <a:lumOff val="25000"/>
                  </a:schemeClr>
                </a:solidFill>
              </a:rPr>
              <a:t>Nazli</a:t>
            </a:r>
            <a:r>
              <a:rPr lang="en-US" sz="2400" b="1" dirty="0" smtClean="0">
                <a:solidFill>
                  <a:schemeClr val="tx1">
                    <a:lumMod val="75000"/>
                    <a:lumOff val="25000"/>
                  </a:schemeClr>
                </a:solidFill>
              </a:rPr>
              <a:t> </a:t>
            </a:r>
            <a:r>
              <a:rPr lang="en-US" sz="2400" b="1" dirty="0" err="1" smtClean="0">
                <a:solidFill>
                  <a:schemeClr val="tx1">
                    <a:lumMod val="75000"/>
                    <a:lumOff val="25000"/>
                  </a:schemeClr>
                </a:solidFill>
              </a:rPr>
              <a:t>Choucri</a:t>
            </a:r>
            <a:endParaRPr lang="vi-VN" sz="2400" b="1" dirty="0" smtClean="0">
              <a:solidFill>
                <a:schemeClr val="tx1">
                  <a:lumMod val="75000"/>
                  <a:lumOff val="25000"/>
                </a:schemeClr>
              </a:solidFill>
            </a:endParaRPr>
          </a:p>
          <a:p>
            <a:pPr marL="342900" indent="-342900">
              <a:buFont typeface="Wingdings" pitchFamily="2" charset="2"/>
              <a:buChar char="§"/>
            </a:pPr>
            <a:r>
              <a:rPr lang="en-US" sz="2400" b="1" i="1" dirty="0">
                <a:solidFill>
                  <a:schemeClr val="tx1">
                    <a:lumMod val="75000"/>
                    <a:lumOff val="25000"/>
                  </a:schemeClr>
                </a:solidFill>
              </a:rPr>
              <a:t>Cyber-defense strategy for a nation: </a:t>
            </a:r>
            <a:r>
              <a:rPr lang="en-US" sz="2400" i="1" dirty="0">
                <a:solidFill>
                  <a:schemeClr val="tx1">
                    <a:lumMod val="75000"/>
                    <a:lumOff val="25000"/>
                  </a:schemeClr>
                </a:solidFill>
              </a:rPr>
              <a:t>Recommendation</a:t>
            </a:r>
            <a:r>
              <a:rPr lang="en-US" sz="2400" dirty="0">
                <a:solidFill>
                  <a:schemeClr val="tx1">
                    <a:lumMod val="75000"/>
                    <a:lumOff val="25000"/>
                  </a:schemeClr>
                </a:solidFill>
              </a:rPr>
              <a:t> of The Boston Global Forum and Michael Dukakis Institute for Leadership and Innovation by </a:t>
            </a:r>
            <a:r>
              <a:rPr lang="en-US" sz="2400" b="1" dirty="0">
                <a:solidFill>
                  <a:schemeClr val="tx1">
                    <a:lumMod val="75000"/>
                    <a:lumOff val="25000"/>
                  </a:schemeClr>
                </a:solidFill>
              </a:rPr>
              <a:t>Prof. Derek </a:t>
            </a:r>
            <a:r>
              <a:rPr lang="en-US" sz="2400" b="1" dirty="0" err="1">
                <a:solidFill>
                  <a:schemeClr val="tx1">
                    <a:lumMod val="75000"/>
                    <a:lumOff val="25000"/>
                  </a:schemeClr>
                </a:solidFill>
              </a:rPr>
              <a:t>Reveron</a:t>
            </a:r>
            <a:endParaRPr lang="en-US" sz="2400" b="1" dirty="0">
              <a:solidFill>
                <a:schemeClr val="tx1">
                  <a:lumMod val="75000"/>
                  <a:lumOff val="25000"/>
                </a:schemeClr>
              </a:solidFill>
            </a:endParaRPr>
          </a:p>
          <a:p>
            <a:endParaRPr lang="en-US" sz="2400" dirty="0">
              <a:solidFill>
                <a:schemeClr val="tx1">
                  <a:lumMod val="75000"/>
                  <a:lumOff val="25000"/>
                </a:schemeClr>
              </a:solidFill>
            </a:endParaRPr>
          </a:p>
        </p:txBody>
      </p:sp>
    </p:spTree>
    <p:extLst>
      <p:ext uri="{BB962C8B-B14F-4D97-AF65-F5344CB8AC3E}">
        <p14:creationId xmlns:p14="http://schemas.microsoft.com/office/powerpoint/2010/main" val="243394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6" name="Rectangle 5"/>
          <p:cNvSpPr/>
          <p:nvPr/>
        </p:nvSpPr>
        <p:spPr>
          <a:xfrm flipV="1">
            <a:off x="2267744" y="891721"/>
            <a:ext cx="511256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2195736" y="908720"/>
            <a:ext cx="5328592" cy="400110"/>
          </a:xfrm>
          <a:prstGeom prst="rect">
            <a:avLst/>
          </a:prstGeom>
          <a:noFill/>
        </p:spPr>
        <p:txBody>
          <a:bodyPr wrap="square" rtlCol="0">
            <a:spAutoFit/>
          </a:bodyPr>
          <a:lstStyle/>
          <a:p>
            <a:pPr algn="ctr"/>
            <a:r>
              <a:rPr lang="en-US" sz="2000" b="1" i="1">
                <a:solidFill>
                  <a:schemeClr val="tx2">
                    <a:lumMod val="75000"/>
                  </a:schemeClr>
                </a:solidFill>
              </a:rPr>
              <a:t>December 12:</a:t>
            </a:r>
            <a:endParaRPr lang="en-US" sz="2000" i="1">
              <a:solidFill>
                <a:schemeClr val="tx2">
                  <a:lumMod val="75000"/>
                </a:schemeClr>
              </a:solidFill>
            </a:endParaRPr>
          </a:p>
        </p:txBody>
      </p:sp>
      <p:sp>
        <p:nvSpPr>
          <p:cNvPr id="8" name="TextBox 7"/>
          <p:cNvSpPr txBox="1"/>
          <p:nvPr/>
        </p:nvSpPr>
        <p:spPr>
          <a:xfrm>
            <a:off x="1043608" y="1700808"/>
            <a:ext cx="7632848" cy="4154984"/>
          </a:xfrm>
          <a:prstGeom prst="rect">
            <a:avLst/>
          </a:prstGeom>
          <a:noFill/>
        </p:spPr>
        <p:txBody>
          <a:bodyPr wrap="square" rtlCol="0">
            <a:spAutoFit/>
          </a:bodyPr>
          <a:lstStyle/>
          <a:p>
            <a:pPr marL="342900" indent="-342900">
              <a:buFont typeface="Wingdings" pitchFamily="2" charset="2"/>
              <a:buChar char="§"/>
            </a:pPr>
            <a:r>
              <a:rPr lang="en-US" sz="2400" b="1" dirty="0" smtClean="0">
                <a:solidFill>
                  <a:schemeClr val="tx1">
                    <a:lumMod val="75000"/>
                    <a:lumOff val="25000"/>
                  </a:schemeClr>
                </a:solidFill>
              </a:rPr>
              <a:t>Governor </a:t>
            </a:r>
            <a:r>
              <a:rPr lang="en-US" sz="2400" b="1" dirty="0">
                <a:solidFill>
                  <a:schemeClr val="tx1">
                    <a:lumMod val="75000"/>
                    <a:lumOff val="25000"/>
                  </a:schemeClr>
                </a:solidFill>
              </a:rPr>
              <a:t>Michael Dukakis Announce and Honor Recipient and Present the Boston Global Forum and Michael Dukakis Institute Awards for 2017   </a:t>
            </a:r>
            <a:endParaRPr lang="en-US" sz="2400" dirty="0">
              <a:solidFill>
                <a:schemeClr val="tx1">
                  <a:lumMod val="75000"/>
                  <a:lumOff val="25000"/>
                </a:schemeClr>
              </a:solidFill>
            </a:endParaRPr>
          </a:p>
          <a:p>
            <a:pPr algn="ctr"/>
            <a:r>
              <a:rPr lang="en-US" sz="2400" i="1" dirty="0" smtClean="0">
                <a:solidFill>
                  <a:schemeClr val="tx1">
                    <a:lumMod val="75000"/>
                    <a:lumOff val="25000"/>
                  </a:schemeClr>
                </a:solidFill>
              </a:rPr>
              <a:t>World </a:t>
            </a:r>
            <a:r>
              <a:rPr lang="en-US" sz="2400" i="1" dirty="0">
                <a:solidFill>
                  <a:schemeClr val="tx1">
                    <a:lumMod val="75000"/>
                    <a:lumOff val="25000"/>
                  </a:schemeClr>
                </a:solidFill>
              </a:rPr>
              <a:t>Leader in </a:t>
            </a:r>
            <a:r>
              <a:rPr lang="en-US" sz="2400" i="1" dirty="0" smtClean="0">
                <a:solidFill>
                  <a:schemeClr val="tx1">
                    <a:lumMod val="75000"/>
                    <a:lumOff val="25000"/>
                  </a:schemeClr>
                </a:solidFill>
              </a:rPr>
              <a:t>Cybersecurity,</a:t>
            </a:r>
            <a:endParaRPr lang="vi-VN" sz="2400" i="1" dirty="0" smtClean="0">
              <a:solidFill>
                <a:schemeClr val="tx1">
                  <a:lumMod val="75000"/>
                  <a:lumOff val="25000"/>
                </a:schemeClr>
              </a:solidFill>
            </a:endParaRPr>
          </a:p>
          <a:p>
            <a:pPr algn="ctr"/>
            <a:r>
              <a:rPr lang="en-US" sz="2400" b="1" i="1" dirty="0" smtClean="0">
                <a:solidFill>
                  <a:schemeClr val="tx1">
                    <a:lumMod val="75000"/>
                    <a:lumOff val="25000"/>
                  </a:schemeClr>
                </a:solidFill>
              </a:rPr>
              <a:t>honor Estonian President </a:t>
            </a:r>
            <a:r>
              <a:rPr lang="en-US" sz="2400" b="1" i="1" dirty="0">
                <a:solidFill>
                  <a:schemeClr val="tx1">
                    <a:lumMod val="75000"/>
                    <a:lumOff val="25000"/>
                  </a:schemeClr>
                </a:solidFill>
              </a:rPr>
              <a:t>Toomas Hendrik </a:t>
            </a:r>
            <a:r>
              <a:rPr lang="en-US" sz="2400" b="1" i="1" dirty="0" err="1" smtClean="0">
                <a:solidFill>
                  <a:schemeClr val="tx1">
                    <a:lumMod val="75000"/>
                    <a:lumOff val="25000"/>
                  </a:schemeClr>
                </a:solidFill>
              </a:rPr>
              <a:t>Ilves</a:t>
            </a:r>
            <a:endParaRPr lang="vi-VN" sz="2400" b="1" i="1" dirty="0" smtClean="0">
              <a:solidFill>
                <a:schemeClr val="tx1">
                  <a:lumMod val="75000"/>
                  <a:lumOff val="25000"/>
                </a:schemeClr>
              </a:solidFill>
            </a:endParaRPr>
          </a:p>
          <a:p>
            <a:pPr algn="ctr"/>
            <a:endParaRPr lang="vi-VN" sz="2400" b="1" i="1" dirty="0" smtClean="0">
              <a:solidFill>
                <a:schemeClr val="tx1">
                  <a:lumMod val="75000"/>
                  <a:lumOff val="25000"/>
                </a:schemeClr>
              </a:solidFill>
            </a:endParaRPr>
          </a:p>
          <a:p>
            <a:pPr marL="342900" indent="-342900">
              <a:buFont typeface="Wingdings" pitchFamily="2" charset="2"/>
              <a:buChar char="§"/>
            </a:pPr>
            <a:r>
              <a:rPr lang="en-US" sz="2400" b="1" i="1" dirty="0">
                <a:solidFill>
                  <a:schemeClr val="tx1">
                    <a:lumMod val="75000"/>
                    <a:lumOff val="25000"/>
                  </a:schemeClr>
                </a:solidFill>
              </a:rPr>
              <a:t>Keynote Address: Applying Estonia’s Cyber-Defense Strategy Internationally</a:t>
            </a:r>
            <a:r>
              <a:rPr lang="en-US" sz="2400" b="1" dirty="0">
                <a:solidFill>
                  <a:schemeClr val="tx1">
                    <a:lumMod val="75000"/>
                    <a:lumOff val="25000"/>
                  </a:schemeClr>
                </a:solidFill>
              </a:rPr>
              <a:t> </a:t>
            </a:r>
            <a:r>
              <a:rPr lang="en-US" sz="2400" dirty="0">
                <a:solidFill>
                  <a:schemeClr val="tx1">
                    <a:lumMod val="75000"/>
                    <a:lumOff val="25000"/>
                  </a:schemeClr>
                </a:solidFill>
              </a:rPr>
              <a:t>by</a:t>
            </a:r>
            <a:r>
              <a:rPr lang="en-US" sz="2400" b="1" dirty="0">
                <a:solidFill>
                  <a:schemeClr val="tx1">
                    <a:lumMod val="75000"/>
                    <a:lumOff val="25000"/>
                  </a:schemeClr>
                </a:solidFill>
              </a:rPr>
              <a:t> Estonia President Toomas Hendrik </a:t>
            </a:r>
            <a:r>
              <a:rPr lang="en-US" sz="2400" b="1" dirty="0" err="1">
                <a:solidFill>
                  <a:schemeClr val="tx1">
                    <a:lumMod val="75000"/>
                    <a:lumOff val="25000"/>
                  </a:schemeClr>
                </a:solidFill>
              </a:rPr>
              <a:t>Ilves</a:t>
            </a:r>
            <a:endParaRPr lang="en-US" sz="2400" dirty="0">
              <a:solidFill>
                <a:schemeClr val="tx1">
                  <a:lumMod val="75000"/>
                  <a:lumOff val="25000"/>
                </a:schemeClr>
              </a:solidFill>
            </a:endParaRPr>
          </a:p>
          <a:p>
            <a:pPr algn="ctr"/>
            <a:endParaRPr lang="en-US" sz="2400" dirty="0">
              <a:solidFill>
                <a:schemeClr val="tx1">
                  <a:lumMod val="75000"/>
                  <a:lumOff val="25000"/>
                </a:schemeClr>
              </a:solidFill>
            </a:endParaRPr>
          </a:p>
          <a:p>
            <a:endParaRPr lang="en-US" sz="2400" dirty="0">
              <a:solidFill>
                <a:schemeClr val="tx1">
                  <a:lumMod val="75000"/>
                  <a:lumOff val="25000"/>
                </a:schemeClr>
              </a:solidFill>
            </a:endParaRPr>
          </a:p>
        </p:txBody>
      </p:sp>
    </p:spTree>
    <p:extLst>
      <p:ext uri="{BB962C8B-B14F-4D97-AF65-F5344CB8AC3E}">
        <p14:creationId xmlns:p14="http://schemas.microsoft.com/office/powerpoint/2010/main" val="166328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6" name="Rectangle 5"/>
          <p:cNvSpPr/>
          <p:nvPr/>
        </p:nvSpPr>
        <p:spPr>
          <a:xfrm flipV="1">
            <a:off x="2267744" y="891721"/>
            <a:ext cx="5112568"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2195736" y="908720"/>
            <a:ext cx="5328592" cy="400110"/>
          </a:xfrm>
          <a:prstGeom prst="rect">
            <a:avLst/>
          </a:prstGeom>
          <a:noFill/>
        </p:spPr>
        <p:txBody>
          <a:bodyPr wrap="square" rtlCol="0">
            <a:spAutoFit/>
          </a:bodyPr>
          <a:lstStyle/>
          <a:p>
            <a:pPr algn="ctr"/>
            <a:r>
              <a:rPr lang="en-US" sz="2000" b="1" i="1">
                <a:solidFill>
                  <a:schemeClr val="tx2">
                    <a:lumMod val="75000"/>
                  </a:schemeClr>
                </a:solidFill>
              </a:rPr>
              <a:t>December 12:</a:t>
            </a:r>
            <a:endParaRPr lang="en-US" sz="2000" i="1">
              <a:solidFill>
                <a:schemeClr val="tx2">
                  <a:lumMod val="75000"/>
                </a:schemeClr>
              </a:solidFill>
            </a:endParaRPr>
          </a:p>
        </p:txBody>
      </p:sp>
      <p:sp>
        <p:nvSpPr>
          <p:cNvPr id="8" name="TextBox 7"/>
          <p:cNvSpPr txBox="1"/>
          <p:nvPr/>
        </p:nvSpPr>
        <p:spPr>
          <a:xfrm>
            <a:off x="1043608" y="1556792"/>
            <a:ext cx="7632848" cy="5632311"/>
          </a:xfrm>
          <a:prstGeom prst="rect">
            <a:avLst/>
          </a:prstGeom>
          <a:noFill/>
        </p:spPr>
        <p:txBody>
          <a:bodyPr wrap="square" rtlCol="0">
            <a:spAutoFit/>
          </a:bodyPr>
          <a:lstStyle/>
          <a:p>
            <a:pPr marL="342900" indent="-342900">
              <a:buFont typeface="Wingdings" pitchFamily="2" charset="2"/>
              <a:buChar char="§"/>
            </a:pPr>
            <a:r>
              <a:rPr lang="en-US" sz="2400" b="1" i="1" dirty="0">
                <a:solidFill>
                  <a:schemeClr val="tx1">
                    <a:lumMod val="75000"/>
                    <a:lumOff val="25000"/>
                  </a:schemeClr>
                </a:solidFill>
              </a:rPr>
              <a:t>Discussion Moderated </a:t>
            </a:r>
            <a:r>
              <a:rPr lang="en-US" sz="2400" dirty="0">
                <a:solidFill>
                  <a:schemeClr val="tx1">
                    <a:lumMod val="75000"/>
                    <a:lumOff val="25000"/>
                  </a:schemeClr>
                </a:solidFill>
              </a:rPr>
              <a:t>by </a:t>
            </a:r>
            <a:r>
              <a:rPr lang="en-US" sz="2400" b="1" dirty="0">
                <a:solidFill>
                  <a:schemeClr val="tx1">
                    <a:lumMod val="75000"/>
                    <a:lumOff val="25000"/>
                  </a:schemeClr>
                </a:solidFill>
              </a:rPr>
              <a:t>Governor Michael </a:t>
            </a:r>
            <a:r>
              <a:rPr lang="en-US" sz="2400" b="1" dirty="0" smtClean="0">
                <a:solidFill>
                  <a:schemeClr val="tx1">
                    <a:lumMod val="75000"/>
                    <a:lumOff val="25000"/>
                  </a:schemeClr>
                </a:solidFill>
              </a:rPr>
              <a:t>Dukakis</a:t>
            </a:r>
            <a:endParaRPr lang="vi-VN" sz="2400" b="1" dirty="0" smtClean="0">
              <a:solidFill>
                <a:schemeClr val="tx1">
                  <a:lumMod val="75000"/>
                  <a:lumOff val="25000"/>
                </a:schemeClr>
              </a:solidFill>
            </a:endParaRPr>
          </a:p>
          <a:p>
            <a:pPr marL="342900" indent="-342900">
              <a:buFont typeface="Wingdings" pitchFamily="2" charset="2"/>
              <a:buChar char="§"/>
            </a:pPr>
            <a:endParaRPr lang="vi-VN" sz="2400" dirty="0" smtClean="0">
              <a:solidFill>
                <a:schemeClr val="tx1">
                  <a:lumMod val="75000"/>
                  <a:lumOff val="25000"/>
                </a:schemeClr>
              </a:solidFill>
            </a:endParaRPr>
          </a:p>
          <a:p>
            <a:pPr marL="342900" indent="-342900">
              <a:buFont typeface="Wingdings" pitchFamily="2" charset="2"/>
              <a:buChar char="§"/>
            </a:pPr>
            <a:r>
              <a:rPr lang="en-US" sz="2400" b="1" i="1" dirty="0" smtClean="0">
                <a:solidFill>
                  <a:schemeClr val="tx1">
                    <a:lumMod val="75000"/>
                    <a:lumOff val="25000"/>
                  </a:schemeClr>
                </a:solidFill>
              </a:rPr>
              <a:t>Announce </a:t>
            </a:r>
            <a:r>
              <a:rPr lang="en-US" sz="2400" b="1" i="1" dirty="0">
                <a:solidFill>
                  <a:schemeClr val="tx1">
                    <a:lumMod val="75000"/>
                    <a:lumOff val="25000"/>
                  </a:schemeClr>
                </a:solidFill>
              </a:rPr>
              <a:t>Artificial Intelligence Society Initiative </a:t>
            </a:r>
            <a:r>
              <a:rPr lang="en-US" sz="2400" b="1" i="1" dirty="0" smtClean="0">
                <a:solidFill>
                  <a:schemeClr val="tx1">
                    <a:lumMod val="75000"/>
                    <a:lumOff val="25000"/>
                  </a:schemeClr>
                </a:solidFill>
              </a:rPr>
              <a:t>AIWS </a:t>
            </a:r>
            <a:r>
              <a:rPr lang="en-US" sz="2400" dirty="0" smtClean="0">
                <a:solidFill>
                  <a:schemeClr val="tx1">
                    <a:lumMod val="75000"/>
                    <a:lumOff val="25000"/>
                  </a:schemeClr>
                </a:solidFill>
              </a:rPr>
              <a:t>by </a:t>
            </a:r>
            <a:r>
              <a:rPr lang="en-US" sz="2400" b="1" dirty="0">
                <a:solidFill>
                  <a:schemeClr val="tx1">
                    <a:lumMod val="75000"/>
                    <a:lumOff val="25000"/>
                  </a:schemeClr>
                </a:solidFill>
              </a:rPr>
              <a:t>Nguyen Anh </a:t>
            </a:r>
            <a:r>
              <a:rPr lang="en-US" sz="2400" b="1" dirty="0" smtClean="0">
                <a:solidFill>
                  <a:schemeClr val="tx1">
                    <a:lumMod val="75000"/>
                    <a:lumOff val="25000"/>
                  </a:schemeClr>
                </a:solidFill>
              </a:rPr>
              <a:t>Tuan</a:t>
            </a:r>
            <a:endParaRPr lang="vi-VN" sz="2400" b="1" dirty="0" smtClean="0">
              <a:solidFill>
                <a:schemeClr val="tx1">
                  <a:lumMod val="75000"/>
                  <a:lumOff val="25000"/>
                </a:schemeClr>
              </a:solidFill>
            </a:endParaRPr>
          </a:p>
          <a:p>
            <a:pPr marL="342900" indent="-342900">
              <a:buFont typeface="Wingdings" pitchFamily="2" charset="2"/>
              <a:buChar char="§"/>
            </a:pPr>
            <a:endParaRPr lang="vi-VN" sz="2400" dirty="0" smtClean="0">
              <a:solidFill>
                <a:schemeClr val="tx1">
                  <a:lumMod val="75000"/>
                  <a:lumOff val="25000"/>
                </a:schemeClr>
              </a:solidFill>
            </a:endParaRPr>
          </a:p>
          <a:p>
            <a:pPr marL="342900" indent="-342900">
              <a:buFont typeface="Wingdings" pitchFamily="2" charset="2"/>
              <a:buChar char="§"/>
            </a:pPr>
            <a:r>
              <a:rPr lang="en-US" sz="2400" dirty="0" smtClean="0">
                <a:solidFill>
                  <a:schemeClr val="tx1">
                    <a:lumMod val="75000"/>
                    <a:lumOff val="25000"/>
                  </a:schemeClr>
                </a:solidFill>
              </a:rPr>
              <a:t>Honor </a:t>
            </a:r>
            <a:r>
              <a:rPr lang="en-US" sz="2400" b="1" dirty="0">
                <a:solidFill>
                  <a:schemeClr val="tx1">
                    <a:lumMod val="75000"/>
                    <a:lumOff val="25000"/>
                  </a:schemeClr>
                </a:solidFill>
              </a:rPr>
              <a:t>Prof. John Savage </a:t>
            </a:r>
            <a:r>
              <a:rPr lang="en-US" sz="2400" dirty="0">
                <a:solidFill>
                  <a:schemeClr val="tx1">
                    <a:lumMod val="75000"/>
                    <a:lumOff val="25000"/>
                  </a:schemeClr>
                </a:solidFill>
              </a:rPr>
              <a:t>as </a:t>
            </a:r>
            <a:r>
              <a:rPr lang="en-US" sz="2400" b="1" i="1" dirty="0">
                <a:solidFill>
                  <a:schemeClr val="tx1">
                    <a:lumMod val="75000"/>
                    <a:lumOff val="25000"/>
                  </a:schemeClr>
                </a:solidFill>
              </a:rPr>
              <a:t>Distinguished Global Educator</a:t>
            </a:r>
            <a:r>
              <a:rPr lang="en-US" sz="2400" dirty="0">
                <a:solidFill>
                  <a:schemeClr val="tx1">
                    <a:lumMod val="75000"/>
                    <a:lumOff val="25000"/>
                  </a:schemeClr>
                </a:solidFill>
              </a:rPr>
              <a:t> for Computer Science </a:t>
            </a:r>
            <a:r>
              <a:rPr lang="en-US" sz="2400" dirty="0" smtClean="0">
                <a:solidFill>
                  <a:schemeClr val="tx1">
                    <a:lumMod val="75000"/>
                    <a:lumOff val="25000"/>
                  </a:schemeClr>
                </a:solidFill>
              </a:rPr>
              <a:t>and </a:t>
            </a:r>
            <a:r>
              <a:rPr lang="en-US" sz="2400" dirty="0">
                <a:solidFill>
                  <a:schemeClr val="tx1">
                    <a:lumMod val="75000"/>
                    <a:lumOff val="25000"/>
                  </a:schemeClr>
                </a:solidFill>
              </a:rPr>
              <a:t>Security on the 50 Anniversary of the Brown University Computer Science Department</a:t>
            </a:r>
            <a:r>
              <a:rPr lang="en-US" sz="2400" dirty="0" smtClean="0">
                <a:solidFill>
                  <a:schemeClr val="tx1">
                    <a:lumMod val="75000"/>
                    <a:lumOff val="25000"/>
                  </a:schemeClr>
                </a:solidFill>
              </a:rPr>
              <a:t>.</a:t>
            </a:r>
            <a:endParaRPr lang="vi-VN" sz="2400" dirty="0" smtClean="0">
              <a:solidFill>
                <a:schemeClr val="tx1">
                  <a:lumMod val="75000"/>
                  <a:lumOff val="25000"/>
                </a:schemeClr>
              </a:solidFill>
            </a:endParaRPr>
          </a:p>
          <a:p>
            <a:pPr marL="342900" indent="-342900">
              <a:buFont typeface="Wingdings" pitchFamily="2" charset="2"/>
              <a:buChar char="§"/>
            </a:pPr>
            <a:endParaRPr lang="vi-VN" sz="2400" dirty="0" smtClean="0">
              <a:solidFill>
                <a:schemeClr val="tx1">
                  <a:lumMod val="75000"/>
                  <a:lumOff val="25000"/>
                </a:schemeClr>
              </a:solidFill>
            </a:endParaRPr>
          </a:p>
          <a:p>
            <a:pPr marL="342900" indent="-342900">
              <a:buFont typeface="Wingdings" pitchFamily="2" charset="2"/>
              <a:buChar char="§"/>
            </a:pPr>
            <a:r>
              <a:rPr lang="en-US" sz="2400" b="1" i="1" dirty="0">
                <a:solidFill>
                  <a:schemeClr val="tx1">
                    <a:lumMod val="75000"/>
                    <a:lumOff val="25000"/>
                  </a:schemeClr>
                </a:solidFill>
              </a:rPr>
              <a:t>Closing Remarks</a:t>
            </a:r>
            <a:r>
              <a:rPr lang="en-US" sz="2400" dirty="0">
                <a:solidFill>
                  <a:schemeClr val="tx1">
                    <a:lumMod val="75000"/>
                    <a:lumOff val="25000"/>
                  </a:schemeClr>
                </a:solidFill>
              </a:rPr>
              <a:t> by </a:t>
            </a:r>
            <a:r>
              <a:rPr lang="en-US" sz="2400" b="1" i="1" dirty="0">
                <a:solidFill>
                  <a:schemeClr val="tx1">
                    <a:lumMod val="75000"/>
                    <a:lumOff val="25000"/>
                  </a:schemeClr>
                </a:solidFill>
              </a:rPr>
              <a:t>Governor Michael Dukakis</a:t>
            </a:r>
          </a:p>
          <a:p>
            <a:pPr marL="342900" indent="-342900">
              <a:buFont typeface="Wingdings" pitchFamily="2" charset="2"/>
              <a:buChar char="§"/>
            </a:pPr>
            <a:endParaRPr lang="en-US" sz="2400" dirty="0">
              <a:solidFill>
                <a:schemeClr val="tx1">
                  <a:lumMod val="75000"/>
                  <a:lumOff val="25000"/>
                </a:schemeClr>
              </a:solidFill>
            </a:endParaRPr>
          </a:p>
          <a:p>
            <a:pPr marL="342900" indent="-342900">
              <a:buFont typeface="Wingdings" pitchFamily="2" charset="2"/>
              <a:buChar char="§"/>
            </a:pPr>
            <a:endParaRPr lang="en-US" sz="2400" dirty="0">
              <a:solidFill>
                <a:schemeClr val="tx1">
                  <a:lumMod val="75000"/>
                  <a:lumOff val="25000"/>
                </a:schemeClr>
              </a:solidFill>
            </a:endParaRPr>
          </a:p>
          <a:p>
            <a:pPr marL="342900" indent="-342900">
              <a:buFont typeface="Wingdings" pitchFamily="2" charset="2"/>
              <a:buChar char="§"/>
            </a:pPr>
            <a:endParaRPr lang="en-US" sz="2400" dirty="0">
              <a:solidFill>
                <a:schemeClr val="tx1">
                  <a:lumMod val="75000"/>
                  <a:lumOff val="25000"/>
                </a:schemeClr>
              </a:solidFill>
            </a:endParaRPr>
          </a:p>
          <a:p>
            <a:r>
              <a:rPr lang="en-US" sz="2400" dirty="0">
                <a:solidFill>
                  <a:schemeClr val="tx1">
                    <a:lumMod val="75000"/>
                    <a:lumOff val="25000"/>
                  </a:schemeClr>
                </a:solidFill>
              </a:rPr>
              <a:t> </a:t>
            </a:r>
          </a:p>
        </p:txBody>
      </p:sp>
    </p:spTree>
    <p:extLst>
      <p:ext uri="{BB962C8B-B14F-4D97-AF65-F5344CB8AC3E}">
        <p14:creationId xmlns:p14="http://schemas.microsoft.com/office/powerpoint/2010/main" val="56381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vi-VN" sz="2000" b="1" i="1" smtClean="0">
                <a:solidFill>
                  <a:schemeClr val="tx2">
                    <a:lumMod val="75000"/>
                  </a:schemeClr>
                </a:solidFill>
                <a:latin typeface="Calibri" pitchFamily="34" charset="0"/>
                <a:cs typeface="Calibri" pitchFamily="34" charset="0"/>
              </a:rPr>
              <a:t>December 12 continue:</a:t>
            </a:r>
            <a:endParaRPr lang="en-US" sz="2000" i="1">
              <a:solidFill>
                <a:schemeClr val="tx2">
                  <a:lumMod val="75000"/>
                </a:schemeClr>
              </a:solidFill>
              <a:latin typeface="Calibri" pitchFamily="34" charset="0"/>
              <a:cs typeface="Calibri" pitchFamily="34" charset="0"/>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308830"/>
            <a:ext cx="7920880" cy="3416320"/>
          </a:xfrm>
          <a:prstGeom prst="rect">
            <a:avLst/>
          </a:prstGeom>
          <a:noFill/>
        </p:spPr>
        <p:txBody>
          <a:bodyPr wrap="square" rtlCol="0">
            <a:spAutoFit/>
          </a:bodyPr>
          <a:lstStyle/>
          <a:p>
            <a:pPr marL="342900" indent="-342900">
              <a:buFont typeface="Wingdings" pitchFamily="2" charset="2"/>
              <a:buChar char="§"/>
            </a:pPr>
            <a:r>
              <a:rPr lang="vi-VN" sz="2400" b="1" i="1" dirty="0" smtClean="0">
                <a:solidFill>
                  <a:schemeClr val="tx1">
                    <a:lumMod val="75000"/>
                    <a:lumOff val="25000"/>
                  </a:schemeClr>
                </a:solidFill>
                <a:latin typeface="Calibri" pitchFamily="34" charset="0"/>
                <a:cs typeface="Calibri" pitchFamily="34" charset="0"/>
              </a:rPr>
              <a:t>2:00 </a:t>
            </a:r>
            <a:r>
              <a:rPr lang="vi-VN" sz="2400" b="1" i="1" dirty="0">
                <a:solidFill>
                  <a:schemeClr val="tx1">
                    <a:lumMod val="75000"/>
                    <a:lumOff val="25000"/>
                  </a:schemeClr>
                </a:solidFill>
                <a:latin typeface="Calibri" pitchFamily="34" charset="0"/>
                <a:cs typeface="Calibri" pitchFamily="34" charset="0"/>
              </a:rPr>
              <a:t>pm: </a:t>
            </a:r>
            <a:r>
              <a:rPr lang="vi-VN" sz="2400" dirty="0">
                <a:solidFill>
                  <a:schemeClr val="tx1">
                    <a:lumMod val="75000"/>
                    <a:lumOff val="25000"/>
                  </a:schemeClr>
                </a:solidFill>
                <a:latin typeface="Calibri" pitchFamily="34" charset="0"/>
                <a:cs typeface="Calibri" pitchFamily="34" charset="0"/>
              </a:rPr>
              <a:t>Dicussion about Ethical Framework for AI , a part of AI World Society Initiative of Michael Dukakis Institute, at the Harvard University Faculty </a:t>
            </a:r>
            <a:r>
              <a:rPr lang="vi-VN" sz="2400" dirty="0" smtClean="0">
                <a:solidFill>
                  <a:schemeClr val="tx1">
                    <a:lumMod val="75000"/>
                    <a:lumOff val="25000"/>
                  </a:schemeClr>
                </a:solidFill>
                <a:latin typeface="Calibri" pitchFamily="34" charset="0"/>
                <a:cs typeface="Calibri" pitchFamily="34" charset="0"/>
              </a:rPr>
              <a:t>Club, room 222</a:t>
            </a:r>
          </a:p>
          <a:p>
            <a:pPr marL="342900" indent="-342900">
              <a:buFont typeface="Wingdings" pitchFamily="2" charset="2"/>
              <a:buChar char="§"/>
            </a:pPr>
            <a:r>
              <a:rPr lang="vi-VN" sz="2400" dirty="0" smtClean="0">
                <a:solidFill>
                  <a:schemeClr val="tx1">
                    <a:lumMod val="75000"/>
                    <a:lumOff val="25000"/>
                  </a:schemeClr>
                </a:solidFill>
                <a:latin typeface="Calibri" pitchFamily="34" charset="0"/>
                <a:cs typeface="Calibri" pitchFamily="34" charset="0"/>
              </a:rPr>
              <a:t>President of Estonia Toomas Hendrik Ilves, Gov. Michael Dukakis, Prof. Patrick Winston, Prof. Max Tagmark, Prof. Iyad Rahwan (MIT), Prof. David Silbersweig (Harvard), Prof. Thomas Patterson (Harvard), Prof. Ronald Sindlers (Northeastern), Prof. </a:t>
            </a:r>
            <a:r>
              <a:rPr lang="en-US" sz="2400" dirty="0" smtClean="0">
                <a:solidFill>
                  <a:schemeClr val="tx1">
                    <a:lumMod val="75000"/>
                    <a:lumOff val="25000"/>
                  </a:schemeClr>
                </a:solidFill>
                <a:latin typeface="Calibri" pitchFamily="34" charset="0"/>
                <a:cs typeface="Calibri" pitchFamily="34" charset="0"/>
              </a:rPr>
              <a:t>J</a:t>
            </a:r>
            <a:r>
              <a:rPr lang="vi-VN" sz="2400" dirty="0" smtClean="0">
                <a:solidFill>
                  <a:schemeClr val="tx1">
                    <a:lumMod val="75000"/>
                    <a:lumOff val="25000"/>
                  </a:schemeClr>
                </a:solidFill>
                <a:latin typeface="Calibri" pitchFamily="34" charset="0"/>
                <a:cs typeface="Calibri" pitchFamily="34" charset="0"/>
              </a:rPr>
              <a:t>ohn Savage (Brown), Nguyen Anh Tuan, Allan Cytryn, Henry Truong (Teleteech).</a:t>
            </a:r>
            <a:endParaRPr lang="en-US" sz="2400" dirty="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304825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5262979"/>
          </a:xfrm>
          <a:prstGeom prst="rect">
            <a:avLst/>
          </a:prstGeom>
          <a:noFill/>
        </p:spPr>
        <p:txBody>
          <a:bodyPr wrap="square" rtlCol="0">
            <a:spAutoFit/>
          </a:bodyPr>
          <a:lstStyle/>
          <a:p>
            <a:pPr marL="342900" indent="-342900">
              <a:buFont typeface="Wingdings" pitchFamily="2" charset="2"/>
              <a:buChar char="§"/>
            </a:pPr>
            <a:r>
              <a:rPr lang="vi-VN" sz="2400" b="1">
                <a:solidFill>
                  <a:schemeClr val="tx1">
                    <a:lumMod val="75000"/>
                    <a:lumOff val="25000"/>
                  </a:schemeClr>
                </a:solidFill>
                <a:latin typeface="Calibri" pitchFamily="34" charset="0"/>
                <a:cs typeface="Calibri" pitchFamily="34" charset="0"/>
              </a:rPr>
              <a:t>Governor Michael Dukakis</a:t>
            </a:r>
            <a:r>
              <a:rPr lang="vi-VN" sz="2400">
                <a:solidFill>
                  <a:schemeClr val="tx1">
                    <a:lumMod val="75000"/>
                    <a:lumOff val="25000"/>
                  </a:schemeClr>
                </a:solidFill>
                <a:latin typeface="Calibri" pitchFamily="34" charset="0"/>
                <a:cs typeface="Calibri" pitchFamily="34" charset="0"/>
              </a:rPr>
              <a:t>, Chairman, Boston Global Forum and Michael Dukakis Insstitute</a:t>
            </a:r>
            <a:endParaRPr lang="en-US" sz="2400">
              <a:solidFill>
                <a:schemeClr val="tx1">
                  <a:lumMod val="75000"/>
                  <a:lumOff val="25000"/>
                </a:schemeClr>
              </a:solidFill>
              <a:latin typeface="Calibri" pitchFamily="34" charset="0"/>
              <a:cs typeface="Calibri" pitchFamily="34" charset="0"/>
            </a:endParaRPr>
          </a:p>
          <a:p>
            <a:endParaRPr lang="en-US" sz="240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a:solidFill>
                  <a:schemeClr val="tx1">
                    <a:lumMod val="75000"/>
                    <a:lumOff val="25000"/>
                  </a:schemeClr>
                </a:solidFill>
                <a:latin typeface="Calibri" pitchFamily="34" charset="0"/>
                <a:cs typeface="Calibri" pitchFamily="34" charset="0"/>
              </a:rPr>
              <a:t>Estonia President </a:t>
            </a:r>
            <a:r>
              <a:rPr lang="vi-VN" sz="2400" b="1">
                <a:solidFill>
                  <a:schemeClr val="tx1">
                    <a:lumMod val="75000"/>
                    <a:lumOff val="25000"/>
                  </a:schemeClr>
                </a:solidFill>
                <a:latin typeface="Calibri" pitchFamily="34" charset="0"/>
                <a:cs typeface="Calibri" pitchFamily="34" charset="0"/>
              </a:rPr>
              <a:t>Toomas Hendrik </a:t>
            </a:r>
            <a:r>
              <a:rPr lang="vi-VN" sz="2400" b="1" smtClean="0">
                <a:solidFill>
                  <a:schemeClr val="tx1">
                    <a:lumMod val="75000"/>
                    <a:lumOff val="25000"/>
                  </a:schemeClr>
                </a:solidFill>
                <a:latin typeface="Calibri" pitchFamily="34" charset="0"/>
                <a:cs typeface="Calibri" pitchFamily="34" charset="0"/>
              </a:rPr>
              <a:t>Ilves</a:t>
            </a:r>
            <a:endParaRPr lang="en-US" sz="2400" b="1" smtClean="0">
              <a:solidFill>
                <a:schemeClr val="tx1">
                  <a:lumMod val="75000"/>
                  <a:lumOff val="25000"/>
                </a:schemeClr>
              </a:solidFill>
              <a:latin typeface="Calibri" pitchFamily="34" charset="0"/>
              <a:cs typeface="Calibri" pitchFamily="34" charset="0"/>
            </a:endParaRPr>
          </a:p>
          <a:p>
            <a:endParaRPr lang="en-US" sz="240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a:solidFill>
                  <a:schemeClr val="tx1">
                    <a:lumMod val="75000"/>
                    <a:lumOff val="25000"/>
                  </a:schemeClr>
                </a:solidFill>
                <a:latin typeface="Calibri" pitchFamily="34" charset="0"/>
                <a:cs typeface="Calibri" pitchFamily="34" charset="0"/>
              </a:rPr>
              <a:t>Anne-Reet Annunziata</a:t>
            </a:r>
            <a:r>
              <a:rPr lang="en-US" sz="2400">
                <a:solidFill>
                  <a:schemeClr val="tx1">
                    <a:lumMod val="75000"/>
                    <a:lumOff val="25000"/>
                  </a:schemeClr>
                </a:solidFill>
                <a:latin typeface="Calibri" pitchFamily="34" charset="0"/>
                <a:cs typeface="Calibri" pitchFamily="34" charset="0"/>
              </a:rPr>
              <a:t>, </a:t>
            </a:r>
            <a:r>
              <a:rPr lang="en-US" sz="2400" i="1">
                <a:solidFill>
                  <a:schemeClr val="tx1">
                    <a:lumMod val="75000"/>
                    <a:lumOff val="25000"/>
                  </a:schemeClr>
                </a:solidFill>
                <a:latin typeface="Calibri" pitchFamily="34" charset="0"/>
                <a:cs typeface="Calibri" pitchFamily="34" charset="0"/>
              </a:rPr>
              <a:t>Estonian Honorary Consul in Boston for Massachusetts &amp; Rhode </a:t>
            </a:r>
            <a:r>
              <a:rPr lang="en-US" sz="2400" i="1" smtClean="0">
                <a:solidFill>
                  <a:schemeClr val="tx1">
                    <a:lumMod val="75000"/>
                    <a:lumOff val="25000"/>
                  </a:schemeClr>
                </a:solidFill>
                <a:latin typeface="Calibri" pitchFamily="34" charset="0"/>
                <a:cs typeface="Calibri" pitchFamily="34" charset="0"/>
              </a:rPr>
              <a:t>Island</a:t>
            </a:r>
          </a:p>
          <a:p>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a:solidFill>
                  <a:schemeClr val="tx1">
                    <a:lumMod val="75000"/>
                    <a:lumOff val="25000"/>
                  </a:schemeClr>
                </a:solidFill>
                <a:latin typeface="Calibri" pitchFamily="34" charset="0"/>
                <a:cs typeface="Calibri" pitchFamily="34" charset="0"/>
              </a:rPr>
              <a:t>Prof. David Burbach</a:t>
            </a:r>
            <a:r>
              <a:rPr lang="en-US" sz="2400">
                <a:solidFill>
                  <a:schemeClr val="tx1">
                    <a:lumMod val="75000"/>
                    <a:lumOff val="25000"/>
                  </a:schemeClr>
                </a:solidFill>
                <a:latin typeface="Calibri" pitchFamily="34" charset="0"/>
                <a:cs typeface="Calibri" pitchFamily="34" charset="0"/>
              </a:rPr>
              <a:t>, U.S. Naval War </a:t>
            </a:r>
            <a:r>
              <a:rPr lang="en-US" sz="2400" smtClean="0">
                <a:solidFill>
                  <a:schemeClr val="tx1">
                    <a:lumMod val="75000"/>
                    <a:lumOff val="25000"/>
                  </a:schemeClr>
                </a:solidFill>
                <a:latin typeface="Calibri" pitchFamily="34" charset="0"/>
                <a:cs typeface="Calibri" pitchFamily="34" charset="0"/>
              </a:rPr>
              <a:t>College</a:t>
            </a: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a:solidFill>
                  <a:schemeClr val="tx1">
                    <a:lumMod val="75000"/>
                    <a:lumOff val="25000"/>
                  </a:schemeClr>
                </a:solidFill>
              </a:rPr>
              <a:t>Andrzej Cetnarski</a:t>
            </a:r>
            <a:r>
              <a:rPr lang="en-US" sz="2400">
                <a:solidFill>
                  <a:schemeClr val="tx1">
                    <a:lumMod val="75000"/>
                    <a:lumOff val="25000"/>
                  </a:schemeClr>
                </a:solidFill>
              </a:rPr>
              <a:t>,</a:t>
            </a:r>
            <a:r>
              <a:rPr lang="en-US" sz="2400" b="1">
                <a:solidFill>
                  <a:schemeClr val="tx1">
                    <a:lumMod val="75000"/>
                    <a:lumOff val="25000"/>
                  </a:schemeClr>
                </a:solidFill>
              </a:rPr>
              <a:t> </a:t>
            </a:r>
            <a:r>
              <a:rPr lang="en-US" sz="2400">
                <a:solidFill>
                  <a:schemeClr val="tx1">
                    <a:lumMod val="75000"/>
                    <a:lumOff val="25000"/>
                  </a:schemeClr>
                </a:solidFill>
              </a:rPr>
              <a:t>Managing Director, Cyber Frontiers LLC</a:t>
            </a:r>
          </a:p>
          <a:p>
            <a:pPr marL="342900" indent="-342900">
              <a:buFont typeface="Wingdings" pitchFamily="2" charset="2"/>
              <a:buChar char="§"/>
            </a:pPr>
            <a:endParaRPr lang="en-US" sz="2400">
              <a:solidFill>
                <a:schemeClr val="tx1">
                  <a:lumMod val="75000"/>
                  <a:lumOff val="25000"/>
                </a:schemeClr>
              </a:solidFill>
              <a:latin typeface="Calibri" pitchFamily="34" charset="0"/>
              <a:cs typeface="Calibri" pitchFamily="34" charset="0"/>
            </a:endParaRPr>
          </a:p>
          <a:p>
            <a:endParaRPr lang="en-US" sz="2400">
              <a:solidFill>
                <a:schemeClr val="tx1">
                  <a:lumMod val="75000"/>
                  <a:lumOff val="25000"/>
                </a:schemeClr>
              </a:solidFill>
              <a:latin typeface="Calibri" pitchFamily="34" charset="0"/>
              <a:cs typeface="Calibri" pitchFamily="34" charset="0"/>
            </a:endParaRPr>
          </a:p>
          <a:p>
            <a:endParaRPr lang="en-US" sz="240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2758695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3785652"/>
          </a:xfrm>
          <a:prstGeom prst="rect">
            <a:avLst/>
          </a:prstGeom>
          <a:noFill/>
        </p:spPr>
        <p:txBody>
          <a:bodyPr wrap="square" rtlCol="0">
            <a:spAutoFit/>
          </a:bodyPr>
          <a:lstStyle/>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Nazli Choucri, </a:t>
            </a:r>
            <a:r>
              <a:rPr lang="vi-VN" sz="2400" dirty="0" smtClean="0">
                <a:solidFill>
                  <a:schemeClr val="tx1">
                    <a:lumMod val="75000"/>
                    <a:lumOff val="25000"/>
                  </a:schemeClr>
                </a:solidFill>
                <a:latin typeface="Calibri" pitchFamily="34" charset="0"/>
                <a:cs typeface="Calibri" pitchFamily="34" charset="0"/>
              </a:rPr>
              <a:t>MIT</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Allan Cytryn,</a:t>
            </a:r>
            <a:r>
              <a:rPr lang="vi-VN" sz="2400" dirty="0">
                <a:solidFill>
                  <a:schemeClr val="tx1">
                    <a:lumMod val="75000"/>
                    <a:lumOff val="25000"/>
                  </a:schemeClr>
                </a:solidFill>
                <a:latin typeface="Calibri" pitchFamily="34" charset="0"/>
                <a:cs typeface="Calibri" pitchFamily="34" charset="0"/>
              </a:rPr>
              <a:t> Former CTO, Goldman Sachs, Michael Dukakis Insitute in New York</a:t>
            </a:r>
            <a:r>
              <a:rPr lang="vi-VN" sz="2400" dirty="0" smtClean="0">
                <a:solidFill>
                  <a:schemeClr val="tx1">
                    <a:lumMod val="75000"/>
                    <a:lumOff val="25000"/>
                  </a:schemeClr>
                </a:solidFill>
                <a:latin typeface="Calibri" pitchFamily="34" charset="0"/>
                <a:cs typeface="Calibri" pitchFamily="34" charset="0"/>
              </a:rPr>
              <a:t>.</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Chris Demchak, </a:t>
            </a:r>
            <a:r>
              <a:rPr lang="vi-VN" sz="2400" dirty="0">
                <a:solidFill>
                  <a:schemeClr val="tx1">
                    <a:lumMod val="75000"/>
                    <a:lumOff val="25000"/>
                  </a:schemeClr>
                </a:solidFill>
                <a:latin typeface="Calibri" pitchFamily="34" charset="0"/>
                <a:cs typeface="Calibri" pitchFamily="34" charset="0"/>
              </a:rPr>
              <a:t>Naval War College </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dirty="0">
                <a:solidFill>
                  <a:schemeClr val="tx1">
                    <a:lumMod val="75000"/>
                    <a:lumOff val="25000"/>
                  </a:schemeClr>
                </a:solidFill>
                <a:latin typeface="Calibri" pitchFamily="34" charset="0"/>
                <a:cs typeface="Calibri" pitchFamily="34" charset="0"/>
              </a:rPr>
              <a:t>Mariko </a:t>
            </a:r>
            <a:r>
              <a:rPr lang="en-US" sz="2400" b="1" dirty="0" err="1">
                <a:solidFill>
                  <a:schemeClr val="tx1">
                    <a:lumMod val="75000"/>
                    <a:lumOff val="25000"/>
                  </a:schemeClr>
                </a:solidFill>
                <a:latin typeface="Calibri" pitchFamily="34" charset="0"/>
                <a:cs typeface="Calibri" pitchFamily="34" charset="0"/>
              </a:rPr>
              <a:t>Gakiya</a:t>
            </a:r>
            <a:r>
              <a:rPr lang="en-US" sz="2400" b="1" dirty="0">
                <a:solidFill>
                  <a:schemeClr val="tx1">
                    <a:lumMod val="75000"/>
                    <a:lumOff val="25000"/>
                  </a:schemeClr>
                </a:solidFill>
                <a:latin typeface="Calibri" pitchFamily="34" charset="0"/>
                <a:cs typeface="Calibri" pitchFamily="34" charset="0"/>
              </a:rPr>
              <a:t>, </a:t>
            </a:r>
            <a:r>
              <a:rPr lang="en-US" sz="2400" dirty="0">
                <a:solidFill>
                  <a:schemeClr val="tx1">
                    <a:lumMod val="75000"/>
                    <a:lumOff val="25000"/>
                  </a:schemeClr>
                </a:solidFill>
                <a:latin typeface="Calibri" pitchFamily="34" charset="0"/>
                <a:cs typeface="Calibri" pitchFamily="34" charset="0"/>
              </a:rPr>
              <a:t>Harvard Public Health School</a:t>
            </a:r>
          </a:p>
          <a:p>
            <a:endParaRPr lang="en-US" sz="2400" dirty="0">
              <a:solidFill>
                <a:schemeClr val="tx1">
                  <a:lumMod val="75000"/>
                  <a:lumOff val="25000"/>
                </a:schemeClr>
              </a:solidFill>
              <a:latin typeface="Calibri" pitchFamily="34" charset="0"/>
              <a:cs typeface="Calibri" pitchFamily="34" charset="0"/>
            </a:endParaRPr>
          </a:p>
          <a:p>
            <a:endParaRPr lang="en-US" sz="2400" dirty="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2836193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3785652"/>
          </a:xfrm>
          <a:prstGeom prst="rect">
            <a:avLst/>
          </a:prstGeom>
          <a:noFill/>
        </p:spPr>
        <p:txBody>
          <a:bodyPr wrap="square" rtlCol="0">
            <a:spAutoFit/>
          </a:bodyPr>
          <a:lstStyle/>
          <a:p>
            <a:pPr marL="342900" indent="-342900">
              <a:buFont typeface="Wingdings" pitchFamily="2" charset="2"/>
              <a:buChar char="§"/>
            </a:pPr>
            <a:r>
              <a:rPr lang="en-US" sz="2400" b="1" dirty="0">
                <a:solidFill>
                  <a:schemeClr val="tx1">
                    <a:lumMod val="75000"/>
                    <a:lumOff val="25000"/>
                  </a:schemeClr>
                </a:solidFill>
                <a:latin typeface="Calibri" pitchFamily="34" charset="0"/>
                <a:cs typeface="Calibri" pitchFamily="34" charset="0"/>
              </a:rPr>
              <a:t>Mike Guillen, </a:t>
            </a:r>
            <a:r>
              <a:rPr lang="en-US" sz="2400" dirty="0">
                <a:solidFill>
                  <a:schemeClr val="tx1">
                    <a:lumMod val="75000"/>
                    <a:lumOff val="25000"/>
                  </a:schemeClr>
                </a:solidFill>
                <a:latin typeface="Calibri" pitchFamily="34" charset="0"/>
                <a:cs typeface="Calibri" pitchFamily="34" charset="0"/>
              </a:rPr>
              <a:t>Department of </a:t>
            </a:r>
            <a:r>
              <a:rPr lang="en-US" sz="2400" dirty="0" smtClean="0">
                <a:solidFill>
                  <a:schemeClr val="tx1">
                    <a:lumMod val="75000"/>
                    <a:lumOff val="25000"/>
                  </a:schemeClr>
                </a:solidFill>
                <a:latin typeface="Calibri" pitchFamily="34" charset="0"/>
                <a:cs typeface="Calibri" pitchFamily="34" charset="0"/>
              </a:rPr>
              <a:t>Defense</a:t>
            </a:r>
          </a:p>
          <a:p>
            <a:pPr marL="342900" indent="-342900">
              <a:buFont typeface="Wingdings" pitchFamily="2" charset="2"/>
              <a:buChar char="§"/>
            </a:pPr>
            <a:r>
              <a:rPr lang="en-US" sz="2400" b="1" dirty="0" smtClean="0">
                <a:solidFill>
                  <a:schemeClr val="tx1">
                    <a:lumMod val="75000"/>
                    <a:lumOff val="25000"/>
                  </a:schemeClr>
                </a:solidFill>
                <a:latin typeface="Calibri" pitchFamily="34" charset="0"/>
                <a:cs typeface="Calibri" pitchFamily="34" charset="0"/>
              </a:rPr>
              <a:t>Le </a:t>
            </a:r>
            <a:r>
              <a:rPr lang="en-US" sz="2400" b="1" dirty="0" err="1" smtClean="0">
                <a:solidFill>
                  <a:schemeClr val="tx1">
                    <a:lumMod val="75000"/>
                    <a:lumOff val="25000"/>
                  </a:schemeClr>
                </a:solidFill>
                <a:latin typeface="Calibri" pitchFamily="34" charset="0"/>
                <a:cs typeface="Calibri" pitchFamily="34" charset="0"/>
              </a:rPr>
              <a:t>Quang</a:t>
            </a:r>
            <a:r>
              <a:rPr lang="en-US" sz="2400" b="1" dirty="0" smtClean="0">
                <a:solidFill>
                  <a:schemeClr val="tx1">
                    <a:lumMod val="75000"/>
                    <a:lumOff val="25000"/>
                  </a:schemeClr>
                </a:solidFill>
                <a:latin typeface="Calibri" pitchFamily="34" charset="0"/>
                <a:cs typeface="Calibri" pitchFamily="34" charset="0"/>
              </a:rPr>
              <a:t> Ha</a:t>
            </a:r>
            <a:r>
              <a:rPr lang="en-US" sz="2400" dirty="0" smtClean="0">
                <a:solidFill>
                  <a:schemeClr val="tx1">
                    <a:lumMod val="75000"/>
                    <a:lumOff val="25000"/>
                  </a:schemeClr>
                </a:solidFill>
                <a:latin typeface="Calibri" pitchFamily="34" charset="0"/>
                <a:cs typeface="Calibri" pitchFamily="34" charset="0"/>
              </a:rPr>
              <a:t>, Cybersecurity Solution Department, </a:t>
            </a:r>
            <a:r>
              <a:rPr lang="en-US" sz="2400" dirty="0" err="1" smtClean="0">
                <a:solidFill>
                  <a:schemeClr val="tx1">
                    <a:lumMod val="75000"/>
                    <a:lumOff val="25000"/>
                  </a:schemeClr>
                </a:solidFill>
                <a:latin typeface="Calibri" pitchFamily="34" charset="0"/>
                <a:cs typeface="Calibri" pitchFamily="34" charset="0"/>
              </a:rPr>
              <a:t>Viettel</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en-US" sz="2400" b="1" dirty="0" smtClean="0">
                <a:solidFill>
                  <a:schemeClr val="tx1">
                    <a:lumMod val="75000"/>
                    <a:lumOff val="25000"/>
                  </a:schemeClr>
                </a:solidFill>
                <a:latin typeface="Calibri" pitchFamily="34" charset="0"/>
                <a:cs typeface="Calibri" pitchFamily="34" charset="0"/>
              </a:rPr>
              <a:t>Le </a:t>
            </a:r>
            <a:r>
              <a:rPr lang="en-US" sz="2400" b="1" dirty="0" err="1" smtClean="0">
                <a:solidFill>
                  <a:schemeClr val="tx1">
                    <a:lumMod val="75000"/>
                    <a:lumOff val="25000"/>
                  </a:schemeClr>
                </a:solidFill>
                <a:latin typeface="Calibri" pitchFamily="34" charset="0"/>
                <a:cs typeface="Calibri" pitchFamily="34" charset="0"/>
              </a:rPr>
              <a:t>Duc</a:t>
            </a:r>
            <a:r>
              <a:rPr lang="en-US" sz="2400" b="1" dirty="0" smtClean="0">
                <a:solidFill>
                  <a:schemeClr val="tx1">
                    <a:lumMod val="75000"/>
                    <a:lumOff val="25000"/>
                  </a:schemeClr>
                </a:solidFill>
                <a:latin typeface="Calibri" pitchFamily="34" charset="0"/>
                <a:cs typeface="Calibri" pitchFamily="34" charset="0"/>
              </a:rPr>
              <a:t> </a:t>
            </a:r>
            <a:r>
              <a:rPr lang="en-US" sz="2400" b="1" dirty="0" err="1" smtClean="0">
                <a:solidFill>
                  <a:schemeClr val="tx1">
                    <a:lumMod val="75000"/>
                    <a:lumOff val="25000"/>
                  </a:schemeClr>
                </a:solidFill>
                <a:latin typeface="Calibri" pitchFamily="34" charset="0"/>
                <a:cs typeface="Calibri" pitchFamily="34" charset="0"/>
              </a:rPr>
              <a:t>Tuyen</a:t>
            </a:r>
            <a:r>
              <a:rPr lang="en-US" sz="2400" dirty="0" smtClean="0">
                <a:solidFill>
                  <a:schemeClr val="tx1">
                    <a:lumMod val="75000"/>
                    <a:lumOff val="25000"/>
                  </a:schemeClr>
                </a:solidFill>
                <a:latin typeface="Calibri" pitchFamily="34" charset="0"/>
                <a:cs typeface="Calibri" pitchFamily="34" charset="0"/>
              </a:rPr>
              <a:t>, Deputy General Director, Foreign Relations Department, Ministry of Public Security of Vietnam</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Deborah Hurley,</a:t>
            </a:r>
            <a:r>
              <a:rPr lang="vi-VN" sz="2400" dirty="0">
                <a:solidFill>
                  <a:schemeClr val="tx1">
                    <a:lumMod val="75000"/>
                    <a:lumOff val="25000"/>
                  </a:schemeClr>
                </a:solidFill>
                <a:latin typeface="Calibri" pitchFamily="34" charset="0"/>
                <a:cs typeface="Calibri" pitchFamily="34" charset="0"/>
              </a:rPr>
              <a:t> Brown </a:t>
            </a:r>
            <a:r>
              <a:rPr lang="vi-VN" sz="2400" dirty="0" smtClean="0">
                <a:solidFill>
                  <a:schemeClr val="tx1">
                    <a:lumMod val="75000"/>
                    <a:lumOff val="25000"/>
                  </a:schemeClr>
                </a:solidFill>
                <a:latin typeface="Calibri" pitchFamily="34" charset="0"/>
                <a:cs typeface="Calibri" pitchFamily="34" charset="0"/>
              </a:rPr>
              <a:t>University</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Llewellyn King, Host, </a:t>
            </a:r>
            <a:r>
              <a:rPr lang="vi-VN" sz="2400" dirty="0">
                <a:solidFill>
                  <a:schemeClr val="tx1">
                    <a:lumMod val="75000"/>
                    <a:lumOff val="25000"/>
                  </a:schemeClr>
                </a:solidFill>
                <a:latin typeface="Calibri" pitchFamily="34" charset="0"/>
                <a:cs typeface="Calibri" pitchFamily="34" charset="0"/>
              </a:rPr>
              <a:t>White House </a:t>
            </a:r>
            <a:r>
              <a:rPr lang="vi-VN" sz="2400" dirty="0" smtClean="0">
                <a:solidFill>
                  <a:schemeClr val="tx1">
                    <a:lumMod val="75000"/>
                    <a:lumOff val="25000"/>
                  </a:schemeClr>
                </a:solidFill>
                <a:latin typeface="Calibri" pitchFamily="34" charset="0"/>
                <a:cs typeface="Calibri" pitchFamily="34" charset="0"/>
              </a:rPr>
              <a:t>Chronicle</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Nguyen Anh Tuan, </a:t>
            </a:r>
            <a:r>
              <a:rPr lang="vi-VN" sz="2400" dirty="0">
                <a:solidFill>
                  <a:schemeClr val="tx1">
                    <a:lumMod val="75000"/>
                    <a:lumOff val="25000"/>
                  </a:schemeClr>
                </a:solidFill>
                <a:latin typeface="Calibri" pitchFamily="34" charset="0"/>
                <a:cs typeface="Calibri" pitchFamily="34" charset="0"/>
              </a:rPr>
              <a:t>Director of Michael Dukakis </a:t>
            </a:r>
            <a:r>
              <a:rPr lang="vi-VN" sz="2400" dirty="0" smtClean="0">
                <a:solidFill>
                  <a:schemeClr val="tx1">
                    <a:lumMod val="75000"/>
                    <a:lumOff val="25000"/>
                  </a:schemeClr>
                </a:solidFill>
                <a:latin typeface="Calibri" pitchFamily="34" charset="0"/>
                <a:cs typeface="Calibri" pitchFamily="34" charset="0"/>
              </a:rPr>
              <a:t>Institute</a:t>
            </a:r>
          </a:p>
          <a:p>
            <a:pPr marL="342900" indent="-342900">
              <a:buFont typeface="Wingdings" pitchFamily="2" charset="2"/>
              <a:buChar char="§"/>
            </a:pPr>
            <a:r>
              <a:rPr lang="vi-VN" sz="2400" b="1" dirty="0" smtClean="0">
                <a:solidFill>
                  <a:schemeClr val="tx1">
                    <a:lumMod val="75000"/>
                    <a:lumOff val="25000"/>
                  </a:schemeClr>
                </a:solidFill>
                <a:latin typeface="Calibri" pitchFamily="34" charset="0"/>
                <a:cs typeface="Calibri" pitchFamily="34" charset="0"/>
              </a:rPr>
              <a:t>Nguyen Hoa Chi</a:t>
            </a:r>
            <a:r>
              <a:rPr lang="vi-VN" sz="2400" dirty="0" smtClean="0">
                <a:solidFill>
                  <a:schemeClr val="tx1">
                    <a:lumMod val="75000"/>
                    <a:lumOff val="25000"/>
                  </a:schemeClr>
                </a:solidFill>
                <a:latin typeface="Calibri" pitchFamily="34" charset="0"/>
                <a:cs typeface="Calibri" pitchFamily="34" charset="0"/>
              </a:rPr>
              <a:t>, Ministry of Public Security of Vietnam</a:t>
            </a:r>
            <a:endParaRPr lang="vi-VN"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smtClean="0">
                <a:solidFill>
                  <a:schemeClr val="tx1">
                    <a:lumMod val="75000"/>
                    <a:lumOff val="25000"/>
                  </a:schemeClr>
                </a:solidFill>
                <a:latin typeface="Calibri" pitchFamily="34" charset="0"/>
                <a:cs typeface="Calibri" pitchFamily="34" charset="0"/>
              </a:rPr>
              <a:t>Nguyen Son Hai</a:t>
            </a:r>
            <a:r>
              <a:rPr lang="vi-VN" sz="2400" dirty="0" smtClean="0">
                <a:solidFill>
                  <a:schemeClr val="tx1">
                    <a:lumMod val="75000"/>
                    <a:lumOff val="25000"/>
                  </a:schemeClr>
                </a:solidFill>
                <a:latin typeface="Calibri" pitchFamily="34" charset="0"/>
                <a:cs typeface="Calibri" pitchFamily="34" charset="0"/>
              </a:rPr>
              <a:t>, Director of Viettel Cybersecurity  Center</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3596297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47664" y="476672"/>
            <a:ext cx="6552728" cy="369332"/>
          </a:xfrm>
          <a:prstGeom prst="rect">
            <a:avLst/>
          </a:prstGeom>
          <a:noFill/>
        </p:spPr>
        <p:txBody>
          <a:bodyPr wrap="square" rtlCol="0">
            <a:spAutoFit/>
          </a:bodyPr>
          <a:lstStyle/>
          <a:p>
            <a:pPr algn="ctr"/>
            <a:r>
              <a:rPr lang="en-US" b="1" dirty="0">
                <a:solidFill>
                  <a:srgbClr val="1F497D">
                    <a:lumMod val="75000"/>
                  </a:srgbClr>
                </a:solidFill>
                <a:latin typeface="Akzidenz-Grotesk BQ Extra" pitchFamily="50" charset="0"/>
              </a:rPr>
              <a:t>AGENDA OF GLOBAL CYBERSECURITY DAY</a:t>
            </a:r>
            <a:endParaRPr lang="en-US" b="1" dirty="0">
              <a:solidFill>
                <a:srgbClr val="1F497D">
                  <a:lumMod val="75000"/>
                </a:srgbClr>
              </a:solidFill>
              <a:latin typeface="Akzidenz-Grotesk BQ Extra" pitchFamily="50" charset="0"/>
            </a:endParaRPr>
          </a:p>
        </p:txBody>
      </p:sp>
      <p:sp>
        <p:nvSpPr>
          <p:cNvPr id="5" name="TextBox 4"/>
          <p:cNvSpPr txBox="1"/>
          <p:nvPr/>
        </p:nvSpPr>
        <p:spPr>
          <a:xfrm>
            <a:off x="2123728" y="908720"/>
            <a:ext cx="5328592" cy="400110"/>
          </a:xfrm>
          <a:prstGeom prst="rect">
            <a:avLst/>
          </a:prstGeom>
          <a:noFill/>
        </p:spPr>
        <p:txBody>
          <a:bodyPr wrap="square" rtlCol="0">
            <a:spAutoFit/>
          </a:bodyPr>
          <a:lstStyle/>
          <a:p>
            <a:pPr algn="ctr"/>
            <a:r>
              <a:rPr lang="en-US" sz="2000" b="1" i="1">
                <a:solidFill>
                  <a:schemeClr val="tx2">
                    <a:lumMod val="75000"/>
                  </a:schemeClr>
                </a:solidFill>
              </a:rPr>
              <a:t>Delegation:</a:t>
            </a:r>
            <a:endParaRPr lang="en-US" sz="2000" i="1">
              <a:solidFill>
                <a:schemeClr val="tx2">
                  <a:lumMod val="75000"/>
                </a:schemeClr>
              </a:solidFill>
            </a:endParaRPr>
          </a:p>
        </p:txBody>
      </p:sp>
      <p:sp>
        <p:nvSpPr>
          <p:cNvPr id="7" name="Rectangle 6"/>
          <p:cNvSpPr/>
          <p:nvPr/>
        </p:nvSpPr>
        <p:spPr>
          <a:xfrm>
            <a:off x="2195736" y="846004"/>
            <a:ext cx="5112568" cy="6271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1600" y="1484784"/>
            <a:ext cx="8172400" cy="4154984"/>
          </a:xfrm>
          <a:prstGeom prst="rect">
            <a:avLst/>
          </a:prstGeom>
          <a:noFill/>
        </p:spPr>
        <p:txBody>
          <a:bodyPr wrap="square" rtlCol="0">
            <a:spAutoFit/>
          </a:bodyPr>
          <a:lstStyle/>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Barry Nolan, </a:t>
            </a:r>
            <a:r>
              <a:rPr lang="vi-VN" sz="2400" dirty="0">
                <a:solidFill>
                  <a:schemeClr val="tx1">
                    <a:lumMod val="75000"/>
                    <a:lumOff val="25000"/>
                  </a:schemeClr>
                </a:solidFill>
                <a:latin typeface="Calibri" pitchFamily="34" charset="0"/>
                <a:cs typeface="Calibri" pitchFamily="34" charset="0"/>
              </a:rPr>
              <a:t>US Congress </a:t>
            </a:r>
            <a:r>
              <a:rPr lang="vi-VN" sz="2400" dirty="0" smtClean="0">
                <a:solidFill>
                  <a:schemeClr val="tx1">
                    <a:lumMod val="75000"/>
                    <a:lumOff val="25000"/>
                  </a:schemeClr>
                </a:solidFill>
                <a:latin typeface="Calibri" pitchFamily="34" charset="0"/>
                <a:cs typeface="Calibri" pitchFamily="34" charset="0"/>
              </a:rPr>
              <a:t>Advisor</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Joseph Nye, </a:t>
            </a:r>
            <a:r>
              <a:rPr lang="vi-VN" sz="2400" dirty="0" smtClean="0">
                <a:solidFill>
                  <a:schemeClr val="tx1">
                    <a:lumMod val="75000"/>
                    <a:lumOff val="25000"/>
                  </a:schemeClr>
                </a:solidFill>
                <a:latin typeface="Calibri" pitchFamily="34" charset="0"/>
                <a:cs typeface="Calibri" pitchFamily="34" charset="0"/>
              </a:rPr>
              <a:t>Harvard</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Bill Ottman, </a:t>
            </a:r>
            <a:r>
              <a:rPr lang="vi-VN" sz="2400" dirty="0">
                <a:solidFill>
                  <a:schemeClr val="tx1">
                    <a:lumMod val="75000"/>
                    <a:lumOff val="25000"/>
                  </a:schemeClr>
                </a:solidFill>
                <a:latin typeface="Calibri" pitchFamily="34" charset="0"/>
                <a:cs typeface="Calibri" pitchFamily="34" charset="0"/>
              </a:rPr>
              <a:t>CEO of </a:t>
            </a:r>
            <a:r>
              <a:rPr lang="vi-VN" sz="2400" dirty="0" smtClean="0">
                <a:solidFill>
                  <a:schemeClr val="tx1">
                    <a:lumMod val="75000"/>
                    <a:lumOff val="25000"/>
                  </a:schemeClr>
                </a:solidFill>
                <a:latin typeface="Calibri" pitchFamily="34" charset="0"/>
                <a:cs typeface="Calibri" pitchFamily="34" charset="0"/>
              </a:rPr>
              <a:t>Minds.com</a:t>
            </a:r>
            <a:endParaRPr lang="en-US" sz="2400" dirty="0" smtClean="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Thomas Patterson, </a:t>
            </a:r>
            <a:r>
              <a:rPr lang="vi-VN" sz="2400" dirty="0" smtClean="0">
                <a:solidFill>
                  <a:schemeClr val="tx1">
                    <a:lumMod val="75000"/>
                    <a:lumOff val="25000"/>
                  </a:schemeClr>
                </a:solidFill>
                <a:latin typeface="Calibri" pitchFamily="34" charset="0"/>
                <a:cs typeface="Calibri" pitchFamily="34" charset="0"/>
              </a:rPr>
              <a:t>Harvard</a:t>
            </a:r>
          </a:p>
          <a:p>
            <a:r>
              <a:rPr lang="vi-VN" sz="2400" b="1" dirty="0" smtClean="0">
                <a:solidFill>
                  <a:schemeClr val="tx1">
                    <a:lumMod val="75000"/>
                    <a:lumOff val="25000"/>
                  </a:schemeClr>
                </a:solidFill>
                <a:latin typeface="Calibri" pitchFamily="34" charset="0"/>
                <a:cs typeface="Calibri" pitchFamily="34" charset="0"/>
              </a:rPr>
              <a:t> Nam Pham</a:t>
            </a:r>
            <a:r>
              <a:rPr lang="vi-VN" sz="2400" dirty="0" smtClean="0">
                <a:solidFill>
                  <a:schemeClr val="tx1">
                    <a:lumMod val="75000"/>
                    <a:lumOff val="25000"/>
                  </a:schemeClr>
                </a:solidFill>
                <a:latin typeface="Calibri" pitchFamily="34" charset="0"/>
                <a:cs typeface="Calibri" pitchFamily="34" charset="0"/>
              </a:rPr>
              <a:t>, </a:t>
            </a:r>
            <a:r>
              <a:rPr lang="en-US" sz="2400" dirty="0"/>
              <a:t>Assistant Secretary for Business Development &amp;</a:t>
            </a:r>
          </a:p>
          <a:p>
            <a:r>
              <a:rPr lang="en-US" sz="2400" dirty="0"/>
              <a:t>International </a:t>
            </a:r>
            <a:r>
              <a:rPr lang="en-US" sz="2400" dirty="0" smtClean="0"/>
              <a:t>Trade, Massachusetts .</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Dick Pirozzolo,</a:t>
            </a:r>
            <a:r>
              <a:rPr lang="vi-VN" sz="2400" dirty="0">
                <a:solidFill>
                  <a:schemeClr val="tx1">
                    <a:lumMod val="75000"/>
                    <a:lumOff val="25000"/>
                  </a:schemeClr>
                </a:solidFill>
                <a:latin typeface="Calibri" pitchFamily="34" charset="0"/>
                <a:cs typeface="Calibri" pitchFamily="34" charset="0"/>
              </a:rPr>
              <a:t> Boston Global </a:t>
            </a:r>
            <a:r>
              <a:rPr lang="vi-VN" sz="2400" dirty="0" smtClean="0">
                <a:solidFill>
                  <a:schemeClr val="tx1">
                    <a:lumMod val="75000"/>
                    <a:lumOff val="25000"/>
                  </a:schemeClr>
                </a:solidFill>
                <a:latin typeface="Calibri" pitchFamily="34" charset="0"/>
                <a:cs typeface="Calibri" pitchFamily="34" charset="0"/>
              </a:rPr>
              <a:t>Forum</a:t>
            </a:r>
            <a:endParaRPr lang="en-US" sz="2400" dirty="0">
              <a:solidFill>
                <a:schemeClr val="tx1">
                  <a:lumMod val="75000"/>
                  <a:lumOff val="25000"/>
                </a:schemeClr>
              </a:solidFill>
              <a:latin typeface="Calibri" pitchFamily="34" charset="0"/>
              <a:cs typeface="Calibri" pitchFamily="34" charset="0"/>
            </a:endParaRPr>
          </a:p>
          <a:p>
            <a:pPr marL="342900" indent="-342900">
              <a:buFont typeface="Wingdings" pitchFamily="2" charset="2"/>
              <a:buChar char="§"/>
            </a:pPr>
            <a:r>
              <a:rPr lang="vi-VN" sz="2400" b="1" dirty="0">
                <a:solidFill>
                  <a:schemeClr val="tx1">
                    <a:lumMod val="75000"/>
                    <a:lumOff val="25000"/>
                  </a:schemeClr>
                </a:solidFill>
                <a:latin typeface="Calibri" pitchFamily="34" charset="0"/>
                <a:cs typeface="Calibri" pitchFamily="34" charset="0"/>
              </a:rPr>
              <a:t>Prof. Derek Reveron, </a:t>
            </a:r>
            <a:r>
              <a:rPr lang="vi-VN" sz="2400" dirty="0">
                <a:solidFill>
                  <a:schemeClr val="tx1">
                    <a:lumMod val="75000"/>
                    <a:lumOff val="25000"/>
                  </a:schemeClr>
                </a:solidFill>
                <a:latin typeface="Calibri" pitchFamily="34" charset="0"/>
                <a:cs typeface="Calibri" pitchFamily="34" charset="0"/>
              </a:rPr>
              <a:t>Naval War College</a:t>
            </a:r>
            <a:endParaRPr lang="en-US" sz="2400" dirty="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1471758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722</Words>
  <Application>Microsoft Macintosh PowerPoint</Application>
  <PresentationFormat>On-screen Show (4:3)</PresentationFormat>
  <Paragraphs>112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Akzidenz-Grotesk BQ Extra</vt: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dc:creator>
  <cp:lastModifiedBy>Ton Hoang</cp:lastModifiedBy>
  <cp:revision>34</cp:revision>
  <dcterms:created xsi:type="dcterms:W3CDTF">2017-12-05T03:15:58Z</dcterms:created>
  <dcterms:modified xsi:type="dcterms:W3CDTF">2017-12-09T04:22:02Z</dcterms:modified>
</cp:coreProperties>
</file>