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3168" r:id="rId2"/>
    <p:sldId id="3143" r:id="rId3"/>
    <p:sldId id="3169" r:id="rId4"/>
    <p:sldId id="3144" r:id="rId5"/>
    <p:sldId id="3145" r:id="rId6"/>
    <p:sldId id="3146" r:id="rId7"/>
    <p:sldId id="3147" r:id="rId8"/>
    <p:sldId id="3148" r:id="rId9"/>
    <p:sldId id="3149" r:id="rId10"/>
    <p:sldId id="3128" r:id="rId11"/>
    <p:sldId id="3161" r:id="rId12"/>
    <p:sldId id="3166" r:id="rId13"/>
    <p:sldId id="3130" r:id="rId14"/>
    <p:sldId id="3162" r:id="rId15"/>
    <p:sldId id="3131" r:id="rId16"/>
    <p:sldId id="3132" r:id="rId17"/>
    <p:sldId id="2761" r:id="rId18"/>
  </p:sldIdLst>
  <p:sldSz cx="9144000" cy="5143500" type="screen16x9"/>
  <p:notesSz cx="7010400" cy="9296400"/>
  <p:embeddedFontLst>
    <p:embeddedFont>
      <p:font typeface="Architects Daughter" pitchFamily="2" charset="0"/>
      <p:regular r:id="rId20"/>
    </p:embeddedFont>
    <p:embeddedFont>
      <p:font typeface="Cambria Math" panose="02040503050406030204" pitchFamily="18" charset="0"/>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ynthia Dwork" initials="CD" lastIdx="1" clrIdx="0">
    <p:extLst>
      <p:ext uri="{19B8F6BF-5375-455C-9EA6-DF929625EA0E}">
        <p15:presenceInfo xmlns:p15="http://schemas.microsoft.com/office/powerpoint/2012/main" userId="S::dwork@microsoft.com::d6295ea4-dd42-4f73-a2dd-73db324144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FF"/>
    <a:srgbClr val="6666FF"/>
    <a:srgbClr val="DD3968"/>
    <a:srgbClr val="FF0066"/>
    <a:srgbClr val="008000"/>
    <a:srgbClr val="3399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1AA2758-7435-48AA-A44E-96E6E2508D72}">
  <a:tblStyle styleId="{11AA2758-7435-48AA-A44E-96E6E2508D7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13" autoAdjust="0"/>
    <p:restoredTop sz="71767" autoAdjust="0"/>
  </p:normalViewPr>
  <p:slideViewPr>
    <p:cSldViewPr snapToGrid="0">
      <p:cViewPr varScale="1">
        <p:scale>
          <a:sx n="113" d="100"/>
          <a:sy n="113" d="100"/>
        </p:scale>
        <p:origin x="145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7402334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110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leads us to the English language definition of Differential Privacy.</a:t>
            </a:r>
          </a:p>
        </p:txBody>
      </p:sp>
    </p:spTree>
    <p:extLst>
      <p:ext uri="{BB962C8B-B14F-4D97-AF65-F5344CB8AC3E}">
        <p14:creationId xmlns:p14="http://schemas.microsoft.com/office/powerpoint/2010/main" val="2118325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D7D9C-7A68-91D3-9016-DF06809D60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4D7C9C-5FF6-3660-17DF-0142A396A1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7C0D07-E62B-C276-FCD1-F5EEF173CE5E}"/>
              </a:ext>
            </a:extLst>
          </p:cNvPr>
          <p:cNvSpPr>
            <a:spLocks noGrp="1"/>
          </p:cNvSpPr>
          <p:nvPr>
            <p:ph type="body" idx="1"/>
          </p:nvPr>
        </p:nvSpPr>
        <p:spPr/>
        <p:txBody>
          <a:bodyPr/>
          <a:lstStyle/>
          <a:p>
            <a:r>
              <a:rPr lang="en-US" dirty="0"/>
              <a:t>This leads us to the English language definition of Differential Privacy.</a:t>
            </a:r>
          </a:p>
        </p:txBody>
      </p:sp>
    </p:spTree>
    <p:extLst>
      <p:ext uri="{BB962C8B-B14F-4D97-AF65-F5344CB8AC3E}">
        <p14:creationId xmlns:p14="http://schemas.microsoft.com/office/powerpoint/2010/main" val="4027181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5B3F7-3C1C-199C-CBE7-6B55121057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5D5AF6-D48E-C685-E4E7-F6B46042A9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6FB7B8-0033-F948-29BE-111CCEC1650A}"/>
              </a:ext>
            </a:extLst>
          </p:cNvPr>
          <p:cNvSpPr>
            <a:spLocks noGrp="1"/>
          </p:cNvSpPr>
          <p:nvPr>
            <p:ph type="body" idx="1"/>
          </p:nvPr>
        </p:nvSpPr>
        <p:spPr/>
        <p:txBody>
          <a:bodyPr/>
          <a:lstStyle/>
          <a:p>
            <a:r>
              <a:rPr lang="en-US" dirty="0"/>
              <a:t>This leads us to the English language definition of Differential Privacy.</a:t>
            </a:r>
          </a:p>
        </p:txBody>
      </p:sp>
    </p:spTree>
    <p:extLst>
      <p:ext uri="{BB962C8B-B14F-4D97-AF65-F5344CB8AC3E}">
        <p14:creationId xmlns:p14="http://schemas.microsoft.com/office/powerpoint/2010/main" val="2217214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Calibri" panose="020F0502020204030204" pitchFamily="34" charset="0"/>
                <a:ea typeface="Calibri" panose="020F0502020204030204" pitchFamily="34" charset="0"/>
                <a:cs typeface="Calibri" panose="020F0502020204030204" pitchFamily="34" charset="0"/>
              </a:rPr>
              <a:t>Reformulating: anything that can be learned about you can be learned even if you opt out</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This kind of privacy for training data not only protects people, it protects intellectual property: a differentially private language model will not infringe on copyright. This is not science fiction, it is available now, in </a:t>
            </a:r>
            <a:r>
              <a:rPr lang="en-US" sz="1100" b="0" i="0" u="none" strike="noStrike" cap="none" dirty="0" err="1">
                <a:solidFill>
                  <a:srgbClr val="000000"/>
                </a:solidFill>
                <a:effectLst/>
                <a:latin typeface="Arial"/>
                <a:ea typeface="Arial"/>
                <a:cs typeface="Arial"/>
                <a:sym typeface="Arial"/>
              </a:rPr>
              <a:t>VaultGemma</a:t>
            </a:r>
            <a:r>
              <a:rPr lang="en-US" sz="1100" b="0" i="0" u="none" strike="noStrike" cap="none" dirty="0">
                <a:solidFill>
                  <a:srgbClr val="000000"/>
                </a:solidFill>
                <a:effectLst/>
                <a:latin typeface="Arial"/>
                <a:ea typeface="Arial"/>
                <a:cs typeface="Arial"/>
                <a:sym typeface="Arial"/>
              </a:rPr>
              <a:t>.</a:t>
            </a:r>
          </a:p>
          <a:p>
            <a:endParaRPr lang="en-US"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7990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Our decisions.  Scale responsibly or irresponsibly; have lifeboats sufficient for all on board, or not.  This is the stuff of regulation.   Government must protect the populace; the decisions must be made democratically.</a:t>
            </a:r>
          </a:p>
          <a:p>
            <a:pPr marL="158750" indent="0">
              <a:buNone/>
            </a:pPr>
            <a:endParaRPr lang="en-US" dirty="0"/>
          </a:p>
        </p:txBody>
      </p:sp>
    </p:spTree>
    <p:extLst>
      <p:ext uri="{BB962C8B-B14F-4D97-AF65-F5344CB8AC3E}">
        <p14:creationId xmlns:p14="http://schemas.microsoft.com/office/powerpoint/2010/main" val="29510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Knowledge can cause harm; DP separates the harms from the teachings from the harms due to participation</a:t>
            </a:r>
          </a:p>
          <a:p>
            <a:r>
              <a:rPr lang="en-US" baseline="0" dirty="0"/>
              <a:t>Suppose the database teaches us that smoking causes cancer….. Smoker S is harmed: her insurance premiums might rise.</a:t>
            </a:r>
          </a:p>
          <a:p>
            <a:r>
              <a:rPr lang="en-US" baseline="0" dirty="0"/>
              <a:t>[[click]]Smoker S’s premiums would rise even if she were not in the database.</a:t>
            </a:r>
          </a:p>
          <a:p>
            <a:r>
              <a:rPr lang="en-US" baseline="0" dirty="0"/>
              <a:t>And smoking causes cancer is the kind of fundamental truths things we want to learn from medical data.</a:t>
            </a:r>
          </a:p>
          <a:p>
            <a:r>
              <a:rPr lang="en-US" baseline="0" dirty="0"/>
              <a:t>DP supports science!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337C83BB-F4A8-4E53-83DC-0061CCF93091}" type="slidenum">
              <a:rPr lang="en-US" smtClean="0"/>
              <a:pPr/>
              <a:t>15</a:t>
            </a:fld>
            <a:endParaRPr lang="en-US"/>
          </a:p>
        </p:txBody>
      </p:sp>
    </p:spTree>
    <p:extLst>
      <p:ext uri="{BB962C8B-B14F-4D97-AF65-F5344CB8AC3E}">
        <p14:creationId xmlns:p14="http://schemas.microsoft.com/office/powerpoint/2010/main" val="927641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we </a:t>
            </a:r>
            <a:r>
              <a:rPr lang="en-US" dirty="0" err="1"/>
              <a:t>we</a:t>
            </a:r>
            <a:r>
              <a:rPr lang="en-US" dirty="0"/>
              <a:t> could never learn which coin – the fair one or the slightly biased one – was flipped, an adversary can never learn which of 2 adjacent </a:t>
            </a:r>
            <a:r>
              <a:rPr lang="en-US" dirty="0" err="1"/>
              <a:t>dbs</a:t>
            </a:r>
            <a:r>
              <a:rPr lang="en-US" dirty="0"/>
              <a:t> was the real one based on future info from other sources</a:t>
            </a:r>
          </a:p>
        </p:txBody>
      </p:sp>
    </p:spTree>
    <p:extLst>
      <p:ext uri="{BB962C8B-B14F-4D97-AF65-F5344CB8AC3E}">
        <p14:creationId xmlns:p14="http://schemas.microsoft.com/office/powerpoint/2010/main" val="614833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92651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A statistic is a quantity computed from a sample.  It is supposed to tell us something about the population as a whole.  Two datasets, both collected with proper sampling methodology, should tell us the same thing – this is why the discipline of statistics works!  Our sense of privacy is derived from this fact.  One might think, “No one knows I was in the sample,” or, “The results would look the same even if I had opted out”.  “It’s not about </a:t>
            </a:r>
            <a:r>
              <a:rPr lang="en-US" sz="1100" b="0" i="1" u="none" strike="noStrike" cap="none" dirty="0">
                <a:solidFill>
                  <a:srgbClr val="000000"/>
                </a:solidFill>
                <a:effectLst/>
                <a:latin typeface="Arial"/>
                <a:ea typeface="Arial"/>
                <a:cs typeface="Arial"/>
                <a:sym typeface="Arial"/>
              </a:rPr>
              <a:t>me</a:t>
            </a:r>
            <a:r>
              <a:rPr lang="en-US" sz="1100" b="0" i="0" u="none" strike="noStrike" cap="none" dirty="0">
                <a:solidFill>
                  <a:srgbClr val="000000"/>
                </a:solidFill>
                <a:effectLst/>
                <a:latin typeface="Arial"/>
                <a:ea typeface="Arial"/>
                <a:cs typeface="Arial"/>
                <a:sym typeface="Arial"/>
              </a:rPr>
              <a:t>.”  Statistics would fail as a discipline if any single person’s presence or absence completely changed the results. </a:t>
            </a:r>
            <a:endParaRPr lang="en-US" dirty="0"/>
          </a:p>
        </p:txBody>
      </p:sp>
    </p:spTree>
    <p:extLst>
      <p:ext uri="{BB962C8B-B14F-4D97-AF65-F5344CB8AC3E}">
        <p14:creationId xmlns:p14="http://schemas.microsoft.com/office/powerpoint/2010/main" val="1842711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A39CB-2641-03F4-EC3F-B1414170A6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D69864-142C-D07F-BA3D-B738743102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24B352-3549-2A63-2376-F0C2F9623759}"/>
              </a:ext>
            </a:extLst>
          </p:cNvPr>
          <p:cNvSpPr>
            <a:spLocks noGrp="1"/>
          </p:cNvSpPr>
          <p:nvPr>
            <p:ph type="body" idx="1"/>
          </p:nvPr>
        </p:nvSpPr>
        <p:spPr/>
        <p:txBody>
          <a:bodyPr/>
          <a:lstStyle/>
          <a:p>
            <a:pPr marL="158750" indent="0">
              <a:buNone/>
            </a:pPr>
            <a:r>
              <a:rPr lang="en-US" sz="1100" b="0" i="0" u="none" strike="noStrike" cap="none" dirty="0">
                <a:solidFill>
                  <a:srgbClr val="000000"/>
                </a:solidFill>
                <a:effectLst/>
                <a:latin typeface="Arial"/>
                <a:ea typeface="Arial"/>
                <a:cs typeface="Arial"/>
                <a:sym typeface="Arial"/>
              </a:rPr>
              <a:t>Nonetheless, the law of information reconstruction tells us that overly accurate estimates of too many statistics is blatantly non-private.  This mathematical limit is tied to the accuracy, just as the number of medical images that can safely be taken depends on the radiation dosage delivered by the images in question.   You can have more dental x-rays than you can have mammograms.</a:t>
            </a:r>
          </a:p>
          <a:p>
            <a:pPr marL="158750" indent="0">
              <a:buNone/>
            </a:pPr>
            <a:endParaRPr lang="en-US" dirty="0"/>
          </a:p>
        </p:txBody>
      </p:sp>
    </p:spTree>
    <p:extLst>
      <p:ext uri="{BB962C8B-B14F-4D97-AF65-F5344CB8AC3E}">
        <p14:creationId xmlns:p14="http://schemas.microsoft.com/office/powerpoint/2010/main" val="4165098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0622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Helen Nissenbaum</a:t>
            </a:r>
          </a:p>
        </p:txBody>
      </p:sp>
      <p:sp>
        <p:nvSpPr>
          <p:cNvPr id="4" name="Slide Number Placeholder 3"/>
          <p:cNvSpPr>
            <a:spLocks noGrp="1"/>
          </p:cNvSpPr>
          <p:nvPr>
            <p:ph type="sldNum" sz="quarter" idx="10"/>
          </p:nvPr>
        </p:nvSpPr>
        <p:spPr/>
        <p:txBody>
          <a:bodyPr/>
          <a:lstStyle/>
          <a:p>
            <a:fld id="{337C83BB-F4A8-4E53-83DC-0061CCF93091}" type="slidenum">
              <a:rPr lang="en-US" smtClean="0"/>
              <a:pPr/>
              <a:t>5</a:t>
            </a:fld>
            <a:endParaRPr lang="en-US"/>
          </a:p>
        </p:txBody>
      </p:sp>
    </p:spTree>
    <p:extLst>
      <p:ext uri="{BB962C8B-B14F-4D97-AF65-F5344CB8AC3E}">
        <p14:creationId xmlns:p14="http://schemas.microsoft.com/office/powerpoint/2010/main" val="2584951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natural candidate, certainly</a:t>
            </a:r>
            <a:r>
              <a:rPr lang="en-US" baseline="0" dirty="0"/>
              <a:t> the one that I first tried, was articulated by Tore </a:t>
            </a:r>
            <a:r>
              <a:rPr lang="en-US" baseline="0" dirty="0" err="1"/>
              <a:t>Dalenius</a:t>
            </a:r>
            <a:r>
              <a:rPr lang="en-US" baseline="0" dirty="0"/>
              <a:t> in 1977.  It says that the data analyst can’t learn anything “new” about Nissenbaum. </a:t>
            </a:r>
            <a:r>
              <a:rPr lang="en-US" baseline="0" dirty="0" err="1"/>
              <a:t>NIssenbaum</a:t>
            </a:r>
            <a:r>
              <a:rPr lang="en-US" baseline="0" dirty="0"/>
              <a:t> may be an extrovert and publish all sorts of things about herself on the web, that’s fine, and we don’t punish the statistical database for revealing this, but the analyst shouldn’t be able to glean any new particulars about </a:t>
            </a:r>
            <a:r>
              <a:rPr lang="en-US" baseline="0" dirty="0" err="1"/>
              <a:t>NIssenbaum</a:t>
            </a:r>
            <a:r>
              <a:rPr lang="en-US" baseline="0" dirty="0"/>
              <a:t>.</a:t>
            </a:r>
          </a:p>
        </p:txBody>
      </p:sp>
      <p:sp>
        <p:nvSpPr>
          <p:cNvPr id="4" name="Slide Number Placeholder 3"/>
          <p:cNvSpPr>
            <a:spLocks noGrp="1"/>
          </p:cNvSpPr>
          <p:nvPr>
            <p:ph type="sldNum" sz="quarter" idx="10"/>
          </p:nvPr>
        </p:nvSpPr>
        <p:spPr/>
        <p:txBody>
          <a:bodyPr/>
          <a:lstStyle/>
          <a:p>
            <a:fld id="{337C83BB-F4A8-4E53-83DC-0061CCF93091}" type="slidenum">
              <a:rPr lang="en-US" smtClean="0"/>
              <a:pPr/>
              <a:t>6</a:t>
            </a:fld>
            <a:endParaRPr lang="en-US"/>
          </a:p>
        </p:txBody>
      </p:sp>
    </p:spTree>
    <p:extLst>
      <p:ext uri="{BB962C8B-B14F-4D97-AF65-F5344CB8AC3E}">
        <p14:creationId xmlns:p14="http://schemas.microsoft.com/office/powerpoint/2010/main" val="1035711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baseline="0" dirty="0"/>
          </a:p>
        </p:txBody>
      </p:sp>
      <p:sp>
        <p:nvSpPr>
          <p:cNvPr id="4" name="Slide Number Placeholder 3"/>
          <p:cNvSpPr>
            <a:spLocks noGrp="1"/>
          </p:cNvSpPr>
          <p:nvPr>
            <p:ph type="sldNum" sz="quarter" idx="10"/>
          </p:nvPr>
        </p:nvSpPr>
        <p:spPr/>
        <p:txBody>
          <a:bodyPr/>
          <a:lstStyle/>
          <a:p>
            <a:fld id="{337C83BB-F4A8-4E53-83DC-0061CCF93091}" type="slidenum">
              <a:rPr lang="en-US" smtClean="0"/>
              <a:pPr/>
              <a:t>7</a:t>
            </a:fld>
            <a:endParaRPr lang="en-US"/>
          </a:p>
        </p:txBody>
      </p:sp>
    </p:spTree>
    <p:extLst>
      <p:ext uri="{BB962C8B-B14F-4D97-AF65-F5344CB8AC3E}">
        <p14:creationId xmlns:p14="http://schemas.microsoft.com/office/powerpoint/2010/main" val="3605164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Has Nissenbaum’s privacy been compromised?</a:t>
            </a:r>
          </a:p>
        </p:txBody>
      </p:sp>
      <p:sp>
        <p:nvSpPr>
          <p:cNvPr id="4" name="Slide Number Placeholder 3"/>
          <p:cNvSpPr>
            <a:spLocks noGrp="1"/>
          </p:cNvSpPr>
          <p:nvPr>
            <p:ph type="sldNum" sz="quarter" idx="10"/>
          </p:nvPr>
        </p:nvSpPr>
        <p:spPr/>
        <p:txBody>
          <a:bodyPr/>
          <a:lstStyle/>
          <a:p>
            <a:fld id="{337C83BB-F4A8-4E53-83DC-0061CCF93091}" type="slidenum">
              <a:rPr lang="en-US" smtClean="0"/>
              <a:pPr/>
              <a:t>8</a:t>
            </a:fld>
            <a:endParaRPr lang="en-US"/>
          </a:p>
        </p:txBody>
      </p:sp>
    </p:spTree>
    <p:extLst>
      <p:ext uri="{BB962C8B-B14F-4D97-AF65-F5344CB8AC3E}">
        <p14:creationId xmlns:p14="http://schemas.microsoft.com/office/powerpoint/2010/main" val="425359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58750" indent="0">
                  <a:buNone/>
                </a:pPr>
                <a:endParaRPr lang="en-US" dirty="0"/>
              </a:p>
            </p:txBody>
          </p:sp>
        </mc:Choice>
        <mc:Fallback xmlns="">
          <p:sp>
            <p:nvSpPr>
              <p:cNvPr id="3" name="Notes Placeholder 2"/>
              <p:cNvSpPr>
                <a:spLocks noGrp="1"/>
              </p:cNvSpPr>
              <p:nvPr>
                <p:ph type="body" idx="1"/>
              </p:nvPr>
            </p:nvSpPr>
            <p:spPr/>
            <p:txBody>
              <a:bodyPr/>
              <a:lstStyle/>
              <a:p>
                <a:r>
                  <a:rPr lang="en-US" baseline="0" dirty="0"/>
                  <a:t>Henrietta Swan Leavitt (1868-1921) </a:t>
                </a:r>
              </a:p>
              <a:p>
                <a:r>
                  <a:rPr lang="en-US" baseline="0" dirty="0"/>
                  <a:t>first to note a relation between certain variable stars’ peak brightness and the period over which their brightness varied, </a:t>
                </a:r>
              </a:p>
              <a:p>
                <a:r>
                  <a:rPr lang="en-US" b="0" i="0" baseline="0">
                    <a:latin typeface="Cambria Math" panose="02040503050406030204" pitchFamily="18" charset="0"/>
                  </a:rPr>
                  <a:t>⇒</a:t>
                </a:r>
                <a:r>
                  <a:rPr lang="en-US" baseline="0" dirty="0"/>
                  <a:t> valuable means for measuring distances across space</a:t>
                </a:r>
                <a:endParaRPr lang="en-US" dirty="0"/>
              </a:p>
            </p:txBody>
          </p:sp>
        </mc:Fallback>
      </mc:AlternateContent>
      <p:sp>
        <p:nvSpPr>
          <p:cNvPr id="4" name="Slide Number Placeholder 3"/>
          <p:cNvSpPr>
            <a:spLocks noGrp="1"/>
          </p:cNvSpPr>
          <p:nvPr>
            <p:ph type="sldNum" sz="quarter" idx="10"/>
          </p:nvPr>
        </p:nvSpPr>
        <p:spPr/>
        <p:txBody>
          <a:bodyPr/>
          <a:lstStyle/>
          <a:p>
            <a:fld id="{337C83BB-F4A8-4E53-83DC-0061CCF93091}" type="slidenum">
              <a:rPr lang="en-US" smtClean="0"/>
              <a:pPr/>
              <a:t>9</a:t>
            </a:fld>
            <a:endParaRPr lang="en-US"/>
          </a:p>
        </p:txBody>
      </p:sp>
    </p:spTree>
    <p:extLst>
      <p:ext uri="{BB962C8B-B14F-4D97-AF65-F5344CB8AC3E}">
        <p14:creationId xmlns:p14="http://schemas.microsoft.com/office/powerpoint/2010/main" val="3472628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189" lvl="0" indent="-342891">
              <a:spcBef>
                <a:spcPts val="0"/>
              </a:spcBef>
              <a:spcAft>
                <a:spcPts val="0"/>
              </a:spcAft>
              <a:buSzPts val="1800"/>
              <a:buChar char="●"/>
              <a:defRPr/>
            </a:lvl1pPr>
            <a:lvl2pPr marL="914377"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1"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46369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Font typeface="Droid Sans"/>
              <a:buNone/>
              <a:defRPr sz="2800">
                <a:latin typeface="Droid Sans"/>
                <a:ea typeface="Droid Sans"/>
                <a:cs typeface="Droid Sans"/>
                <a:sym typeface="Droid Sa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99151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0DC9F146-4B0E-4B36-8BFE-D9E1512F14D6}" type="datetimeFigureOut">
              <a:rPr lang="en-US" smtClean="0"/>
              <a:pPr/>
              <a:t>5/3/26</a:t>
            </a:fld>
            <a:endParaRPr lang="en-US"/>
          </a:p>
        </p:txBody>
      </p:sp>
      <p:sp>
        <p:nvSpPr>
          <p:cNvPr id="5" name="Footer Placeholder 4"/>
          <p:cNvSpPr>
            <a:spLocks noGrp="1"/>
          </p:cNvSpPr>
          <p:nvPr>
            <p:ph type="ftr" sz="quarter" idx="11"/>
          </p:nvPr>
        </p:nvSpPr>
        <p:spPr/>
        <p:txBody>
          <a:bodyPr/>
          <a:lstStyle/>
          <a:p>
            <a:r>
              <a:rPr lang="en-US" dirty="0"/>
              <a:t>VLDB 2013</a:t>
            </a:r>
          </a:p>
        </p:txBody>
      </p:sp>
      <p:sp>
        <p:nvSpPr>
          <p:cNvPr id="6" name="Slide Number Placeholder 5"/>
          <p:cNvSpPr>
            <a:spLocks noGrp="1"/>
          </p:cNvSpPr>
          <p:nvPr>
            <p:ph type="sldNum" sz="quarter" idx="12"/>
          </p:nvPr>
        </p:nvSpPr>
        <p:spPr/>
        <p:txBody>
          <a:bodyPr/>
          <a:lstStyle/>
          <a:p>
            <a:fld id="{13CABE73-C571-4E3B-A5C2-EF5BEB441420}" type="slidenum">
              <a:rPr lang="en-US" smtClean="0"/>
              <a:pPr/>
              <a:t>‹#›</a:t>
            </a:fld>
            <a:endParaRPr lang="en-US" dirty="0"/>
          </a:p>
        </p:txBody>
      </p:sp>
      <p:sp>
        <p:nvSpPr>
          <p:cNvPr id="8" name="Content Placeholder 7"/>
          <p:cNvSpPr>
            <a:spLocks noGrp="1"/>
          </p:cNvSpPr>
          <p:nvPr>
            <p:ph sz="quarter" idx="1"/>
          </p:nvPr>
        </p:nvSpPr>
        <p:spPr>
          <a:xfrm>
            <a:off x="457200" y="914400"/>
            <a:ext cx="8229600" cy="370332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7006149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Font typeface="Architects Daughter"/>
              <a:buNone/>
              <a:defRPr sz="2800">
                <a:solidFill>
                  <a:schemeClr val="dk1"/>
                </a:solidFill>
                <a:latin typeface="Architects Daughter"/>
                <a:ea typeface="Architects Daughter"/>
                <a:cs typeface="Architects Daughter"/>
                <a:sym typeface="Architects Daughter"/>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Droid Sans"/>
              <a:buChar char="●"/>
              <a:defRPr sz="1800">
                <a:solidFill>
                  <a:schemeClr val="dk2"/>
                </a:solidFill>
                <a:latin typeface="Droid Sans"/>
                <a:ea typeface="Droid Sans"/>
                <a:cs typeface="Droid Sans"/>
                <a:sym typeface="Droid Sans"/>
              </a:defRPr>
            </a:lvl1pPr>
            <a:lvl2pPr marL="914400" lvl="1" indent="-317500">
              <a:lnSpc>
                <a:spcPct val="115000"/>
              </a:lnSpc>
              <a:spcBef>
                <a:spcPts val="1600"/>
              </a:spcBef>
              <a:spcAft>
                <a:spcPts val="0"/>
              </a:spcAft>
              <a:buClr>
                <a:schemeClr val="dk2"/>
              </a:buClr>
              <a:buSzPts val="1400"/>
              <a:buFont typeface="Droid Sans"/>
              <a:buChar char="○"/>
              <a:defRPr>
                <a:solidFill>
                  <a:schemeClr val="dk2"/>
                </a:solidFill>
                <a:latin typeface="Droid Sans"/>
                <a:ea typeface="Droid Sans"/>
                <a:cs typeface="Droid Sans"/>
                <a:sym typeface="Droid Sans"/>
              </a:defRPr>
            </a:lvl2pPr>
            <a:lvl3pPr marL="1371600" lvl="2" indent="-317500">
              <a:lnSpc>
                <a:spcPct val="115000"/>
              </a:lnSpc>
              <a:spcBef>
                <a:spcPts val="1600"/>
              </a:spcBef>
              <a:spcAft>
                <a:spcPts val="0"/>
              </a:spcAft>
              <a:buClr>
                <a:schemeClr val="dk2"/>
              </a:buClr>
              <a:buSzPts val="1400"/>
              <a:buFont typeface="Droid Sans"/>
              <a:buChar char="■"/>
              <a:defRPr>
                <a:solidFill>
                  <a:schemeClr val="dk2"/>
                </a:solidFill>
                <a:latin typeface="Droid Sans"/>
                <a:ea typeface="Droid Sans"/>
                <a:cs typeface="Droid Sans"/>
                <a:sym typeface="Droid Sans"/>
              </a:defRPr>
            </a:lvl3pPr>
            <a:lvl4pPr marL="1828800" lvl="3" indent="-317500">
              <a:lnSpc>
                <a:spcPct val="115000"/>
              </a:lnSpc>
              <a:spcBef>
                <a:spcPts val="1600"/>
              </a:spcBef>
              <a:spcAft>
                <a:spcPts val="0"/>
              </a:spcAft>
              <a:buClr>
                <a:schemeClr val="dk2"/>
              </a:buClr>
              <a:buSzPts val="1400"/>
              <a:buFont typeface="Droid Sans"/>
              <a:buChar char="●"/>
              <a:defRPr>
                <a:solidFill>
                  <a:schemeClr val="dk2"/>
                </a:solidFill>
                <a:latin typeface="Droid Sans"/>
                <a:ea typeface="Droid Sans"/>
                <a:cs typeface="Droid Sans"/>
                <a:sym typeface="Droid Sans"/>
              </a:defRPr>
            </a:lvl4pPr>
            <a:lvl5pPr marL="2286000" lvl="4" indent="-317500">
              <a:lnSpc>
                <a:spcPct val="115000"/>
              </a:lnSpc>
              <a:spcBef>
                <a:spcPts val="1600"/>
              </a:spcBef>
              <a:spcAft>
                <a:spcPts val="0"/>
              </a:spcAft>
              <a:buClr>
                <a:schemeClr val="dk2"/>
              </a:buClr>
              <a:buSzPts val="1400"/>
              <a:buFont typeface="Droid Sans"/>
              <a:buChar char="○"/>
              <a:defRPr>
                <a:solidFill>
                  <a:schemeClr val="dk2"/>
                </a:solidFill>
                <a:latin typeface="Droid Sans"/>
                <a:ea typeface="Droid Sans"/>
                <a:cs typeface="Droid Sans"/>
                <a:sym typeface="Droid Sans"/>
              </a:defRPr>
            </a:lvl5pPr>
            <a:lvl6pPr marL="2743200" lvl="5" indent="-317500">
              <a:lnSpc>
                <a:spcPct val="115000"/>
              </a:lnSpc>
              <a:spcBef>
                <a:spcPts val="1600"/>
              </a:spcBef>
              <a:spcAft>
                <a:spcPts val="0"/>
              </a:spcAft>
              <a:buClr>
                <a:schemeClr val="dk2"/>
              </a:buClr>
              <a:buSzPts val="1400"/>
              <a:buFont typeface="Droid Sans"/>
              <a:buChar char="■"/>
              <a:defRPr>
                <a:solidFill>
                  <a:schemeClr val="dk2"/>
                </a:solidFill>
                <a:latin typeface="Droid Sans"/>
                <a:ea typeface="Droid Sans"/>
                <a:cs typeface="Droid Sans"/>
                <a:sym typeface="Droid Sans"/>
              </a:defRPr>
            </a:lvl6pPr>
            <a:lvl7pPr marL="3200400" lvl="6" indent="-317500">
              <a:lnSpc>
                <a:spcPct val="115000"/>
              </a:lnSpc>
              <a:spcBef>
                <a:spcPts val="1600"/>
              </a:spcBef>
              <a:spcAft>
                <a:spcPts val="0"/>
              </a:spcAft>
              <a:buClr>
                <a:schemeClr val="dk2"/>
              </a:buClr>
              <a:buSzPts val="1400"/>
              <a:buFont typeface="Droid Sans"/>
              <a:buChar char="●"/>
              <a:defRPr>
                <a:solidFill>
                  <a:schemeClr val="dk2"/>
                </a:solidFill>
                <a:latin typeface="Droid Sans"/>
                <a:ea typeface="Droid Sans"/>
                <a:cs typeface="Droid Sans"/>
                <a:sym typeface="Droid Sans"/>
              </a:defRPr>
            </a:lvl7pPr>
            <a:lvl8pPr marL="3657600" lvl="7" indent="-317500">
              <a:lnSpc>
                <a:spcPct val="115000"/>
              </a:lnSpc>
              <a:spcBef>
                <a:spcPts val="1600"/>
              </a:spcBef>
              <a:spcAft>
                <a:spcPts val="0"/>
              </a:spcAft>
              <a:buClr>
                <a:schemeClr val="dk2"/>
              </a:buClr>
              <a:buSzPts val="1400"/>
              <a:buFont typeface="Droid Sans"/>
              <a:buChar char="○"/>
              <a:defRPr>
                <a:solidFill>
                  <a:schemeClr val="dk2"/>
                </a:solidFill>
                <a:latin typeface="Droid Sans"/>
                <a:ea typeface="Droid Sans"/>
                <a:cs typeface="Droid Sans"/>
                <a:sym typeface="Droid Sans"/>
              </a:defRPr>
            </a:lvl8pPr>
            <a:lvl9pPr marL="4114800" lvl="8" indent="-317500">
              <a:lnSpc>
                <a:spcPct val="115000"/>
              </a:lnSpc>
              <a:spcBef>
                <a:spcPts val="1600"/>
              </a:spcBef>
              <a:spcAft>
                <a:spcPts val="1600"/>
              </a:spcAft>
              <a:buClr>
                <a:schemeClr val="dk2"/>
              </a:buClr>
              <a:buSzPts val="1400"/>
              <a:buFont typeface="Droid Sans"/>
              <a:buChar char="■"/>
              <a:defRPr>
                <a:solidFill>
                  <a:schemeClr val="dk2"/>
                </a:solidFill>
                <a:latin typeface="Droid Sans"/>
                <a:ea typeface="Droid Sans"/>
                <a:cs typeface="Droid Sans"/>
                <a:sym typeface="Droid Sans"/>
              </a:defRPr>
            </a:lvl9pPr>
          </a:lstStyle>
          <a:p>
            <a:endParaRPr/>
          </a:p>
        </p:txBody>
      </p:sp>
      <p:sp>
        <p:nvSpPr>
          <p:cNvPr id="8" name="Shape 8"/>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708" r:id="rId1"/>
    <p:sldLayoutId id="2147483711" r:id="rId2"/>
    <p:sldLayoutId id="214748371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3.wmf"/></Relationships>
</file>

<file path=ppt/slides/_rels/slide1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7F355A8-19EC-99CA-CC65-5AF9382109DA}"/>
              </a:ext>
            </a:extLst>
          </p:cNvPr>
          <p:cNvSpPr>
            <a:spLocks noGrp="1"/>
          </p:cNvSpPr>
          <p:nvPr>
            <p:ph type="title"/>
          </p:nvPr>
        </p:nvSpPr>
        <p:spPr>
          <a:xfrm>
            <a:off x="311700" y="445025"/>
            <a:ext cx="8520600" cy="572700"/>
          </a:xfrm>
        </p:spPr>
        <p:txBody>
          <a:bodyPr/>
          <a:lstStyle/>
          <a:p>
            <a:r>
              <a:rPr lang="en-US" sz="3600" dirty="0">
                <a:solidFill>
                  <a:srgbClr val="000000"/>
                </a:solidFill>
              </a:rPr>
              <a:t>Acceptance Remarks</a:t>
            </a:r>
          </a:p>
        </p:txBody>
      </p:sp>
      <p:pic>
        <p:nvPicPr>
          <p:cNvPr id="5" name="Picture 4">
            <a:extLst>
              <a:ext uri="{FF2B5EF4-FFF2-40B4-BE49-F238E27FC236}">
                <a16:creationId xmlns:a16="http://schemas.microsoft.com/office/drawing/2014/main" id="{6AE699C6-7C10-2513-DC03-4F888112A521}"/>
              </a:ext>
            </a:extLst>
          </p:cNvPr>
          <p:cNvPicPr>
            <a:picLocks noChangeAspect="1"/>
          </p:cNvPicPr>
          <p:nvPr/>
        </p:nvPicPr>
        <p:blipFill>
          <a:blip r:embed="rId3"/>
          <a:stretch>
            <a:fillRect/>
          </a:stretch>
        </p:blipFill>
        <p:spPr>
          <a:xfrm>
            <a:off x="800100" y="1158408"/>
            <a:ext cx="7543800" cy="2810066"/>
          </a:xfrm>
          <a:prstGeom prst="rect">
            <a:avLst/>
          </a:prstGeom>
          <a:noFill/>
        </p:spPr>
      </p:pic>
      <p:sp>
        <p:nvSpPr>
          <p:cNvPr id="6" name="Shape 55">
            <a:extLst>
              <a:ext uri="{FF2B5EF4-FFF2-40B4-BE49-F238E27FC236}">
                <a16:creationId xmlns:a16="http://schemas.microsoft.com/office/drawing/2014/main" id="{CC0CE2B6-EE66-44CF-4149-3AC584DDCD75}"/>
              </a:ext>
            </a:extLst>
          </p:cNvPr>
          <p:cNvSpPr txBox="1"/>
          <p:nvPr/>
        </p:nvSpPr>
        <p:spPr>
          <a:xfrm>
            <a:off x="311700" y="3498526"/>
            <a:ext cx="8695899" cy="2169900"/>
          </a:xfrm>
          <a:prstGeom prst="rect">
            <a:avLst/>
          </a:prstGeom>
          <a:noFill/>
          <a:ln>
            <a:noFill/>
          </a:ln>
        </p:spPr>
        <p:txBody>
          <a:bodyPr spcFirstLastPara="1" wrap="square" lIns="91425" tIns="91425" rIns="91425" bIns="91425" anchor="t" anchorCtr="0">
            <a:noAutofit/>
          </a:bodyPr>
          <a:lstStyle/>
          <a:p>
            <a:pPr algn="ctr"/>
            <a:endParaRPr lang="en-US" sz="3600" b="1" dirty="0">
              <a:latin typeface="Architects Daughter"/>
              <a:ea typeface="Droid Sans"/>
              <a:cs typeface="Droid Sans"/>
              <a:sym typeface="Architects Daughter"/>
            </a:endParaRPr>
          </a:p>
          <a:p>
            <a:pPr algn="ctr">
              <a:spcBef>
                <a:spcPts val="1200"/>
              </a:spcBef>
            </a:pPr>
            <a:r>
              <a:rPr lang="en-US" sz="3200" b="1" dirty="0">
                <a:latin typeface="Architects Daughter"/>
                <a:ea typeface="Droid Sans"/>
                <a:cs typeface="Droid Sans"/>
                <a:sym typeface="Architects Daughter"/>
              </a:rPr>
              <a:t>Cynthia Dwork, Harvard University </a:t>
            </a:r>
            <a:endParaRPr lang="en-US" sz="1600" dirty="0">
              <a:latin typeface="Droid Sans"/>
              <a:ea typeface="Droid Sans"/>
              <a:cs typeface="Droid Sans"/>
              <a:sym typeface="Droid Sans"/>
            </a:endParaRPr>
          </a:p>
        </p:txBody>
      </p:sp>
    </p:spTree>
    <p:extLst>
      <p:ext uri="{BB962C8B-B14F-4D97-AF65-F5344CB8AC3E}">
        <p14:creationId xmlns:p14="http://schemas.microsoft.com/office/powerpoint/2010/main" val="2913470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18C9F-DFB8-4679-37D5-D6558273AB13}"/>
              </a:ext>
            </a:extLst>
          </p:cNvPr>
          <p:cNvSpPr>
            <a:spLocks noGrp="1"/>
          </p:cNvSpPr>
          <p:nvPr>
            <p:ph type="title"/>
          </p:nvPr>
        </p:nvSpPr>
        <p:spPr/>
        <p:txBody>
          <a:bodyPr/>
          <a:lstStyle/>
          <a:p>
            <a:r>
              <a:rPr lang="en-US" dirty="0"/>
              <a:t>Differential Privacy</a:t>
            </a:r>
          </a:p>
        </p:txBody>
      </p:sp>
      <p:sp>
        <p:nvSpPr>
          <p:cNvPr id="3" name="Text Placeholder 2">
            <a:extLst>
              <a:ext uri="{FF2B5EF4-FFF2-40B4-BE49-F238E27FC236}">
                <a16:creationId xmlns:a16="http://schemas.microsoft.com/office/drawing/2014/main" id="{D7322AC8-109D-AFF2-FAC9-230DE7E0024D}"/>
              </a:ext>
            </a:extLst>
          </p:cNvPr>
          <p:cNvSpPr>
            <a:spLocks noGrp="1"/>
          </p:cNvSpPr>
          <p:nvPr>
            <p:ph type="body" idx="1"/>
          </p:nvPr>
        </p:nvSpPr>
        <p:spPr/>
        <p:txBody>
          <a:bodyPr/>
          <a:lstStyle/>
          <a:p>
            <a:r>
              <a:rPr lang="en-US" dirty="0"/>
              <a:t>The outcome of any analysis is essentially equally likely, independent of whether any individual joins, or refrains from joining, the dataset.</a:t>
            </a:r>
          </a:p>
          <a:p>
            <a:pPr lvl="1">
              <a:spcBef>
                <a:spcPts val="0"/>
              </a:spcBef>
            </a:pPr>
            <a:r>
              <a:rPr lang="en-US" sz="1800" dirty="0"/>
              <a:t>What is the source of uncertainty in “likely”?</a:t>
            </a:r>
          </a:p>
          <a:p>
            <a:pPr lvl="1">
              <a:spcBef>
                <a:spcPts val="0"/>
              </a:spcBef>
            </a:pPr>
            <a:endParaRPr lang="en-US" dirty="0"/>
          </a:p>
        </p:txBody>
      </p:sp>
      <p:sp>
        <p:nvSpPr>
          <p:cNvPr id="4" name="Speech Bubble: Oval 3">
            <a:extLst>
              <a:ext uri="{FF2B5EF4-FFF2-40B4-BE49-F238E27FC236}">
                <a16:creationId xmlns:a16="http://schemas.microsoft.com/office/drawing/2014/main" id="{B5B35354-E8F2-6538-0754-32912BA09A1E}"/>
              </a:ext>
            </a:extLst>
          </p:cNvPr>
          <p:cNvSpPr/>
          <p:nvPr/>
        </p:nvSpPr>
        <p:spPr>
          <a:xfrm>
            <a:off x="5863779" y="2100304"/>
            <a:ext cx="3137438" cy="612648"/>
          </a:xfrm>
          <a:prstGeom prst="wedgeEllipseCallout">
            <a:avLst>
              <a:gd name="adj1" fmla="val -44123"/>
              <a:gd name="adj2" fmla="val -144830"/>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Algorithm will flip coins</a:t>
            </a:r>
          </a:p>
        </p:txBody>
      </p:sp>
      <p:sp>
        <p:nvSpPr>
          <p:cNvPr id="6" name="TextBox 5">
            <a:extLst>
              <a:ext uri="{FF2B5EF4-FFF2-40B4-BE49-F238E27FC236}">
                <a16:creationId xmlns:a16="http://schemas.microsoft.com/office/drawing/2014/main" id="{7977492A-A86F-729E-F27C-566DB287E3DA}"/>
              </a:ext>
            </a:extLst>
          </p:cNvPr>
          <p:cNvSpPr txBox="1"/>
          <p:nvPr/>
        </p:nvSpPr>
        <p:spPr>
          <a:xfrm>
            <a:off x="5883383" y="4826431"/>
            <a:ext cx="3201517" cy="307777"/>
          </a:xfrm>
          <a:prstGeom prst="rect">
            <a:avLst/>
          </a:prstGeom>
          <a:noFill/>
        </p:spPr>
        <p:txBody>
          <a:bodyPr wrap="none" rtlCol="0">
            <a:spAutoFit/>
          </a:bodyPr>
          <a:lstStyle/>
          <a:p>
            <a:r>
              <a:rPr lang="en-US" dirty="0"/>
              <a:t>Dwork, McSherry, Nissim, Smith 2006</a:t>
            </a:r>
          </a:p>
        </p:txBody>
      </p:sp>
    </p:spTree>
    <p:extLst>
      <p:ext uri="{BB962C8B-B14F-4D97-AF65-F5344CB8AC3E}">
        <p14:creationId xmlns:p14="http://schemas.microsoft.com/office/powerpoint/2010/main" val="282179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0A99F-15D9-2D33-C1B2-648CC62188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AE0AA5-8DEB-1BB2-AE3A-945501504DC4}"/>
              </a:ext>
            </a:extLst>
          </p:cNvPr>
          <p:cNvSpPr>
            <a:spLocks noGrp="1"/>
          </p:cNvSpPr>
          <p:nvPr>
            <p:ph type="title"/>
          </p:nvPr>
        </p:nvSpPr>
        <p:spPr/>
        <p:txBody>
          <a:bodyPr/>
          <a:lstStyle/>
          <a:p>
            <a:r>
              <a:rPr lang="en-US" dirty="0"/>
              <a:t>Differential Privacy</a:t>
            </a:r>
          </a:p>
        </p:txBody>
      </p:sp>
      <p:sp>
        <p:nvSpPr>
          <p:cNvPr id="3" name="Text Placeholder 2">
            <a:extLst>
              <a:ext uri="{FF2B5EF4-FFF2-40B4-BE49-F238E27FC236}">
                <a16:creationId xmlns:a16="http://schemas.microsoft.com/office/drawing/2014/main" id="{A13F0CDC-67BF-24EE-C9E2-2D0794D3C629}"/>
              </a:ext>
            </a:extLst>
          </p:cNvPr>
          <p:cNvSpPr>
            <a:spLocks noGrp="1"/>
          </p:cNvSpPr>
          <p:nvPr>
            <p:ph type="body" idx="1"/>
          </p:nvPr>
        </p:nvSpPr>
        <p:spPr/>
        <p:txBody>
          <a:bodyPr/>
          <a:lstStyle/>
          <a:p>
            <a:r>
              <a:rPr lang="en-US" dirty="0"/>
              <a:t>The outcome of any analysis is </a:t>
            </a:r>
            <a:r>
              <a:rPr lang="en-US" dirty="0">
                <a:solidFill>
                  <a:srgbClr val="FF0000"/>
                </a:solidFill>
              </a:rPr>
              <a:t>essentially</a:t>
            </a:r>
            <a:r>
              <a:rPr lang="en-US" dirty="0"/>
              <a:t> equally likely, independent of whether any individual joins, or refrains from joining, the dataset.</a:t>
            </a:r>
          </a:p>
          <a:p>
            <a:pPr lvl="1">
              <a:spcBef>
                <a:spcPts val="0"/>
              </a:spcBef>
            </a:pPr>
            <a:r>
              <a:rPr lang="en-US" sz="1800" dirty="0"/>
              <a:t>What is the source of uncertainty in “likely”?</a:t>
            </a:r>
          </a:p>
          <a:p>
            <a:pPr lvl="1">
              <a:spcBef>
                <a:spcPts val="0"/>
              </a:spcBef>
            </a:pPr>
            <a:endParaRPr lang="en-US" dirty="0"/>
          </a:p>
        </p:txBody>
      </p:sp>
      <p:sp>
        <p:nvSpPr>
          <p:cNvPr id="4" name="Speech Bubble: Oval 3">
            <a:extLst>
              <a:ext uri="{FF2B5EF4-FFF2-40B4-BE49-F238E27FC236}">
                <a16:creationId xmlns:a16="http://schemas.microsoft.com/office/drawing/2014/main" id="{B1ECF68C-A195-5EB6-601C-CDE3433F8E9D}"/>
              </a:ext>
            </a:extLst>
          </p:cNvPr>
          <p:cNvSpPr/>
          <p:nvPr/>
        </p:nvSpPr>
        <p:spPr>
          <a:xfrm>
            <a:off x="5863779" y="2100304"/>
            <a:ext cx="3137438" cy="612648"/>
          </a:xfrm>
          <a:prstGeom prst="wedgeEllipseCallout">
            <a:avLst>
              <a:gd name="adj1" fmla="val -44123"/>
              <a:gd name="adj2" fmla="val -144830"/>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Algorithm will flip coins</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A947609-0041-B5C8-BEC5-FCA17308AD0D}"/>
                  </a:ext>
                </a:extLst>
              </p:cNvPr>
              <p:cNvSpPr/>
              <p:nvPr/>
            </p:nvSpPr>
            <p:spPr>
              <a:xfrm>
                <a:off x="1114223" y="3191377"/>
                <a:ext cx="6738908" cy="461665"/>
              </a:xfrm>
              <a:prstGeom prst="rect">
                <a:avLst/>
              </a:prstGeom>
              <a:ln>
                <a:noFill/>
              </a:ln>
            </p:spPr>
            <p:txBody>
              <a:bodyPr wrap="square">
                <a:spAutoFit/>
              </a:bodyPr>
              <a:lstStyle/>
              <a:p>
                <a:pPr algn="ctr"/>
                <a14:m>
                  <m:oMathPara xmlns:m="http://schemas.openxmlformats.org/officeDocument/2006/math">
                    <m:oMathParaPr>
                      <m:jc m:val="centerGroup"/>
                    </m:oMathParaPr>
                    <m:oMath xmlns:m="http://schemas.openxmlformats.org/officeDocument/2006/math">
                      <m:func>
                        <m:funcPr>
                          <m:ctrlPr>
                            <a:rPr lang="en-US" sz="2400" i="1" smtClean="0">
                              <a:solidFill>
                                <a:schemeClr val="tx1"/>
                              </a:solidFill>
                              <a:latin typeface="Cambria Math" panose="02040503050406030204" pitchFamily="18" charset="0"/>
                            </a:rPr>
                          </m:ctrlPr>
                        </m:funcPr>
                        <m:fName>
                          <m:r>
                            <m:rPr>
                              <m:sty m:val="p"/>
                            </m:rPr>
                            <a:rPr lang="en-US" sz="2400">
                              <a:solidFill>
                                <a:schemeClr val="tx1"/>
                              </a:solidFill>
                              <a:latin typeface="Cambria Math"/>
                            </a:rPr>
                            <m:t>Pr</m:t>
                          </m:r>
                        </m:fName>
                        <m:e>
                          <m:d>
                            <m:dPr>
                              <m:begChr m:val="["/>
                              <m:endChr m:val="]"/>
                              <m:ctrlPr>
                                <a:rPr lang="en-US" sz="2400" i="1">
                                  <a:solidFill>
                                    <a:schemeClr val="tx1"/>
                                  </a:solidFill>
                                  <a:latin typeface="Cambria Math" panose="02040503050406030204" pitchFamily="18" charset="0"/>
                                </a:rPr>
                              </m:ctrlPr>
                            </m:dPr>
                            <m:e>
                              <m:r>
                                <a:rPr lang="en-US" sz="2400" i="1">
                                  <a:solidFill>
                                    <a:schemeClr val="tx1"/>
                                  </a:solidFill>
                                  <a:latin typeface="Cambria Math"/>
                                </a:rPr>
                                <m:t>𝑀</m:t>
                              </m:r>
                              <m:d>
                                <m:dPr>
                                  <m:ctrlPr>
                                    <a:rPr lang="en-US" sz="2400" i="1">
                                      <a:solidFill>
                                        <a:schemeClr val="tx1"/>
                                      </a:solidFill>
                                      <a:latin typeface="Cambria Math" panose="02040503050406030204" pitchFamily="18" charset="0"/>
                                    </a:rPr>
                                  </m:ctrlPr>
                                </m:dPr>
                                <m:e>
                                  <m:r>
                                    <a:rPr lang="en-US" sz="2400" i="1">
                                      <a:solidFill>
                                        <a:schemeClr val="tx1"/>
                                      </a:solidFill>
                                      <a:latin typeface="Cambria Math" panose="02040503050406030204" pitchFamily="18" charset="0"/>
                                    </a:rPr>
                                    <m:t>𝑥</m:t>
                                  </m:r>
                                </m:e>
                              </m:d>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𝑆</m:t>
                              </m:r>
                            </m:e>
                          </m:d>
                        </m:e>
                      </m:func>
                      <m:r>
                        <a:rPr lang="en-US" sz="2400" i="1">
                          <a:solidFill>
                            <a:schemeClr val="tx1"/>
                          </a:solidFill>
                          <a:latin typeface="Cambria Math"/>
                        </a:rPr>
                        <m:t>≤</m:t>
                      </m:r>
                      <m:sSup>
                        <m:sSupPr>
                          <m:ctrlPr>
                            <a:rPr lang="en-US" sz="2400" i="1">
                              <a:solidFill>
                                <a:schemeClr val="tx1"/>
                              </a:solidFill>
                              <a:latin typeface="Cambria Math" panose="02040503050406030204" pitchFamily="18" charset="0"/>
                            </a:rPr>
                          </m:ctrlPr>
                        </m:sSupPr>
                        <m:e>
                          <m:r>
                            <a:rPr lang="en-US" sz="2400" i="1">
                              <a:solidFill>
                                <a:schemeClr val="tx1"/>
                              </a:solidFill>
                              <a:latin typeface="Cambria Math"/>
                            </a:rPr>
                            <m:t>𝑒</m:t>
                          </m:r>
                        </m:e>
                        <m:sup>
                          <m:r>
                            <a:rPr lang="en-US" sz="2400" b="0" i="1" smtClean="0">
                              <a:solidFill>
                                <a:srgbClr val="FF0000"/>
                              </a:solidFill>
                              <a:latin typeface="Cambria Math" panose="02040503050406030204" pitchFamily="18" charset="0"/>
                            </a:rPr>
                            <m:t>𝜀</m:t>
                          </m:r>
                        </m:sup>
                      </m:sSup>
                      <m:func>
                        <m:funcPr>
                          <m:ctrlPr>
                            <a:rPr lang="en-US" sz="2400" i="1">
                              <a:solidFill>
                                <a:schemeClr val="tx1"/>
                              </a:solidFill>
                              <a:latin typeface="Cambria Math" panose="02040503050406030204" pitchFamily="18" charset="0"/>
                            </a:rPr>
                          </m:ctrlPr>
                        </m:funcPr>
                        <m:fName>
                          <m:r>
                            <m:rPr>
                              <m:sty m:val="p"/>
                            </m:rPr>
                            <a:rPr lang="en-US" sz="2400">
                              <a:solidFill>
                                <a:schemeClr val="tx1"/>
                              </a:solidFill>
                              <a:latin typeface="Cambria Math"/>
                            </a:rPr>
                            <m:t>Pr</m:t>
                          </m:r>
                        </m:fName>
                        <m:e>
                          <m:d>
                            <m:dPr>
                              <m:begChr m:val="["/>
                              <m:endChr m:val="]"/>
                              <m:ctrlPr>
                                <a:rPr lang="en-US" sz="2400" i="1">
                                  <a:solidFill>
                                    <a:schemeClr val="tx1"/>
                                  </a:solidFill>
                                  <a:latin typeface="Cambria Math" panose="02040503050406030204" pitchFamily="18" charset="0"/>
                                </a:rPr>
                              </m:ctrlPr>
                            </m:dPr>
                            <m:e>
                              <m:r>
                                <a:rPr lang="en-US" sz="2400" i="1">
                                  <a:solidFill>
                                    <a:schemeClr val="tx1"/>
                                  </a:solidFill>
                                  <a:latin typeface="Cambria Math"/>
                                </a:rPr>
                                <m:t>𝑀</m:t>
                              </m:r>
                              <m:d>
                                <m:dPr>
                                  <m:ctrlPr>
                                    <a:rPr lang="en-US" sz="2400" i="1">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𝑦</m:t>
                                  </m:r>
                                </m:e>
                              </m:d>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𝑆</m:t>
                              </m:r>
                            </m:e>
                          </m:d>
                        </m:e>
                      </m:func>
                    </m:oMath>
                  </m:oMathPara>
                </a14:m>
                <a:endParaRPr lang="en-US" sz="2400" dirty="0">
                  <a:solidFill>
                    <a:schemeClr val="tx1"/>
                  </a:solidFill>
                </a:endParaRPr>
              </a:p>
            </p:txBody>
          </p:sp>
        </mc:Choice>
        <mc:Fallback xmlns="">
          <p:sp>
            <p:nvSpPr>
              <p:cNvPr id="5" name="Rectangle 4">
                <a:extLst>
                  <a:ext uri="{FF2B5EF4-FFF2-40B4-BE49-F238E27FC236}">
                    <a16:creationId xmlns:a16="http://schemas.microsoft.com/office/drawing/2014/main" id="{6A947609-0041-B5C8-BEC5-FCA17308AD0D}"/>
                  </a:ext>
                </a:extLst>
              </p:cNvPr>
              <p:cNvSpPr>
                <a:spLocks noRot="1" noChangeAspect="1" noMove="1" noResize="1" noEditPoints="1" noAdjustHandles="1" noChangeArrowheads="1" noChangeShapeType="1" noTextEdit="1"/>
              </p:cNvSpPr>
              <p:nvPr/>
            </p:nvSpPr>
            <p:spPr>
              <a:xfrm>
                <a:off x="1114223" y="3191377"/>
                <a:ext cx="6738908" cy="461665"/>
              </a:xfrm>
              <a:prstGeom prst="rect">
                <a:avLst/>
              </a:prstGeom>
              <a:blipFill>
                <a:blip r:embed="rId3"/>
                <a:stretch>
                  <a:fillRect b="-13333"/>
                </a:stretch>
              </a:blipFill>
              <a:ln>
                <a:noFill/>
              </a:ln>
            </p:spPr>
            <p:txBody>
              <a:bodyPr/>
              <a:lstStyle/>
              <a:p>
                <a:r>
                  <a:rPr lang="en-US">
                    <a:noFill/>
                  </a:rPr>
                  <a:t> </a:t>
                </a:r>
              </a:p>
            </p:txBody>
          </p:sp>
        </mc:Fallback>
      </mc:AlternateContent>
      <p:sp>
        <p:nvSpPr>
          <p:cNvPr id="6" name="TextBox 5">
            <a:extLst>
              <a:ext uri="{FF2B5EF4-FFF2-40B4-BE49-F238E27FC236}">
                <a16:creationId xmlns:a16="http://schemas.microsoft.com/office/drawing/2014/main" id="{439AB2BA-2E96-1B7C-19A9-8DA16E290D3A}"/>
              </a:ext>
            </a:extLst>
          </p:cNvPr>
          <p:cNvSpPr txBox="1"/>
          <p:nvPr/>
        </p:nvSpPr>
        <p:spPr>
          <a:xfrm>
            <a:off x="5883383" y="4826431"/>
            <a:ext cx="3201517" cy="307777"/>
          </a:xfrm>
          <a:prstGeom prst="rect">
            <a:avLst/>
          </a:prstGeom>
          <a:noFill/>
        </p:spPr>
        <p:txBody>
          <a:bodyPr wrap="none" rtlCol="0">
            <a:spAutoFit/>
          </a:bodyPr>
          <a:lstStyle/>
          <a:p>
            <a:r>
              <a:rPr lang="en-US" dirty="0"/>
              <a:t>Dwork, McSherry, Nissim, Smith 2006</a:t>
            </a:r>
          </a:p>
        </p:txBody>
      </p:sp>
    </p:spTree>
    <p:extLst>
      <p:ext uri="{BB962C8B-B14F-4D97-AF65-F5344CB8AC3E}">
        <p14:creationId xmlns:p14="http://schemas.microsoft.com/office/powerpoint/2010/main" val="1599153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07DDC-C96B-DAB6-0A93-DFD6004A6B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CCC302-CC8A-CD6E-8847-6D9022CFA999}"/>
              </a:ext>
            </a:extLst>
          </p:cNvPr>
          <p:cNvSpPr>
            <a:spLocks noGrp="1"/>
          </p:cNvSpPr>
          <p:nvPr>
            <p:ph type="title"/>
          </p:nvPr>
        </p:nvSpPr>
        <p:spPr/>
        <p:txBody>
          <a:bodyPr/>
          <a:lstStyle/>
          <a:p>
            <a:r>
              <a:rPr lang="en-US" dirty="0"/>
              <a:t>Differential Privacy</a:t>
            </a:r>
          </a:p>
        </p:txBody>
      </p:sp>
      <p:sp>
        <p:nvSpPr>
          <p:cNvPr id="3" name="Text Placeholder 2">
            <a:extLst>
              <a:ext uri="{FF2B5EF4-FFF2-40B4-BE49-F238E27FC236}">
                <a16:creationId xmlns:a16="http://schemas.microsoft.com/office/drawing/2014/main" id="{B6FD8257-0779-FB5F-599E-ABF822379ADB}"/>
              </a:ext>
            </a:extLst>
          </p:cNvPr>
          <p:cNvSpPr>
            <a:spLocks noGrp="1"/>
          </p:cNvSpPr>
          <p:nvPr>
            <p:ph type="body" idx="1"/>
          </p:nvPr>
        </p:nvSpPr>
        <p:spPr/>
        <p:txBody>
          <a:bodyPr/>
          <a:lstStyle/>
          <a:p>
            <a:r>
              <a:rPr lang="en-US" dirty="0"/>
              <a:t>The outcome of any analysis is </a:t>
            </a:r>
            <a:r>
              <a:rPr lang="en-US" dirty="0">
                <a:solidFill>
                  <a:srgbClr val="FF0000"/>
                </a:solidFill>
              </a:rPr>
              <a:t>essentially</a:t>
            </a:r>
            <a:r>
              <a:rPr lang="en-US" dirty="0"/>
              <a:t> equally likely, independent of whether any individual joins, or refrains from joining, the dataset.</a:t>
            </a:r>
          </a:p>
          <a:p>
            <a:pPr lvl="1">
              <a:spcBef>
                <a:spcPts val="0"/>
              </a:spcBef>
            </a:pPr>
            <a:r>
              <a:rPr lang="en-US" sz="1800" dirty="0"/>
              <a:t>What is the source of uncertainty in “likely”?</a:t>
            </a:r>
          </a:p>
          <a:p>
            <a:pPr lvl="1">
              <a:spcBef>
                <a:spcPts val="0"/>
              </a:spcBef>
            </a:pPr>
            <a:endParaRPr lang="en-US" dirty="0"/>
          </a:p>
        </p:txBody>
      </p:sp>
      <p:sp>
        <p:nvSpPr>
          <p:cNvPr id="4" name="Speech Bubble: Oval 3">
            <a:extLst>
              <a:ext uri="{FF2B5EF4-FFF2-40B4-BE49-F238E27FC236}">
                <a16:creationId xmlns:a16="http://schemas.microsoft.com/office/drawing/2014/main" id="{81BE9824-F472-230E-FB1C-C65C99A8EE89}"/>
              </a:ext>
            </a:extLst>
          </p:cNvPr>
          <p:cNvSpPr/>
          <p:nvPr/>
        </p:nvSpPr>
        <p:spPr>
          <a:xfrm>
            <a:off x="5863779" y="2100304"/>
            <a:ext cx="3137438" cy="612648"/>
          </a:xfrm>
          <a:prstGeom prst="wedgeEllipseCallout">
            <a:avLst>
              <a:gd name="adj1" fmla="val -44123"/>
              <a:gd name="adj2" fmla="val -144830"/>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Algorithm will flip coins</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58E2EE4D-E5A7-E757-1A44-9A31766E4343}"/>
                  </a:ext>
                </a:extLst>
              </p:cNvPr>
              <p:cNvSpPr/>
              <p:nvPr/>
            </p:nvSpPr>
            <p:spPr>
              <a:xfrm>
                <a:off x="1114223" y="3191377"/>
                <a:ext cx="6738908" cy="461665"/>
              </a:xfrm>
              <a:prstGeom prst="rect">
                <a:avLst/>
              </a:prstGeom>
              <a:ln>
                <a:noFill/>
              </a:ln>
            </p:spPr>
            <p:txBody>
              <a:bodyPr wrap="square">
                <a:spAutoFit/>
              </a:bodyPr>
              <a:lstStyle/>
              <a:p>
                <a:pPr algn="ctr"/>
                <a14:m>
                  <m:oMathPara xmlns:m="http://schemas.openxmlformats.org/officeDocument/2006/math">
                    <m:oMathParaPr>
                      <m:jc m:val="centerGroup"/>
                    </m:oMathParaPr>
                    <m:oMath xmlns:m="http://schemas.openxmlformats.org/officeDocument/2006/math">
                      <m:func>
                        <m:funcPr>
                          <m:ctrlPr>
                            <a:rPr lang="en-US" sz="2400" i="1">
                              <a:solidFill>
                                <a:schemeClr val="tx1"/>
                              </a:solidFill>
                              <a:latin typeface="Cambria Math" panose="02040503050406030204" pitchFamily="18" charset="0"/>
                            </a:rPr>
                          </m:ctrlPr>
                        </m:funcPr>
                        <m:fName>
                          <m:r>
                            <m:rPr>
                              <m:sty m:val="p"/>
                            </m:rPr>
                            <a:rPr lang="en-US" sz="2400">
                              <a:solidFill>
                                <a:schemeClr val="tx1"/>
                              </a:solidFill>
                              <a:latin typeface="Cambria Math"/>
                            </a:rPr>
                            <m:t>Pr</m:t>
                          </m:r>
                        </m:fName>
                        <m:e>
                          <m:d>
                            <m:dPr>
                              <m:begChr m:val="["/>
                              <m:endChr m:val="]"/>
                              <m:ctrlPr>
                                <a:rPr lang="en-US" sz="2400" i="1">
                                  <a:solidFill>
                                    <a:schemeClr val="tx1"/>
                                  </a:solidFill>
                                  <a:latin typeface="Cambria Math" panose="02040503050406030204" pitchFamily="18" charset="0"/>
                                </a:rPr>
                              </m:ctrlPr>
                            </m:dPr>
                            <m:e>
                              <m:r>
                                <a:rPr lang="en-US" sz="2400" i="1">
                                  <a:solidFill>
                                    <a:schemeClr val="tx1"/>
                                  </a:solidFill>
                                  <a:latin typeface="Cambria Math"/>
                                </a:rPr>
                                <m:t>𝑀</m:t>
                              </m:r>
                              <m:d>
                                <m:dPr>
                                  <m:ctrlPr>
                                    <a:rPr lang="en-US" sz="2400" i="1">
                                      <a:solidFill>
                                        <a:schemeClr val="tx1"/>
                                      </a:solidFill>
                                      <a:latin typeface="Cambria Math" panose="02040503050406030204" pitchFamily="18" charset="0"/>
                                    </a:rPr>
                                  </m:ctrlPr>
                                </m:dPr>
                                <m:e>
                                  <m:r>
                                    <a:rPr lang="en-US" sz="2400" i="1">
                                      <a:solidFill>
                                        <a:schemeClr val="tx1"/>
                                      </a:solidFill>
                                      <a:latin typeface="Cambria Math" panose="02040503050406030204" pitchFamily="18" charset="0"/>
                                    </a:rPr>
                                    <m:t>𝑥</m:t>
                                  </m:r>
                                </m:e>
                              </m:d>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𝑆</m:t>
                              </m:r>
                            </m:e>
                          </m:d>
                        </m:e>
                      </m:func>
                      <m:r>
                        <a:rPr lang="en-US" sz="2400" i="1">
                          <a:solidFill>
                            <a:schemeClr val="tx1"/>
                          </a:solidFill>
                          <a:latin typeface="Cambria Math"/>
                        </a:rPr>
                        <m:t>≤</m:t>
                      </m:r>
                      <m:r>
                        <a:rPr lang="en-US" sz="2400" i="1">
                          <a:solidFill>
                            <a:srgbClr val="FF0000"/>
                          </a:solidFill>
                          <a:latin typeface="Cambria Math" panose="02040503050406030204" pitchFamily="18" charset="0"/>
                        </a:rPr>
                        <m:t>(1+</m:t>
                      </m:r>
                      <m:r>
                        <a:rPr lang="en-US" sz="2400" i="1">
                          <a:solidFill>
                            <a:srgbClr val="FF0000"/>
                          </a:solidFill>
                          <a:latin typeface="Cambria Math" panose="02040503050406030204" pitchFamily="18" charset="0"/>
                        </a:rPr>
                        <m:t>𝜀</m:t>
                      </m:r>
                      <m:r>
                        <a:rPr lang="en-US" sz="2400" i="1">
                          <a:solidFill>
                            <a:srgbClr val="FF0000"/>
                          </a:solidFill>
                          <a:latin typeface="Cambria Math" panose="02040503050406030204" pitchFamily="18" charset="0"/>
                        </a:rPr>
                        <m:t>)</m:t>
                      </m:r>
                      <m:func>
                        <m:funcPr>
                          <m:ctrlPr>
                            <a:rPr lang="en-US" sz="2400" i="1">
                              <a:solidFill>
                                <a:schemeClr val="tx1"/>
                              </a:solidFill>
                              <a:latin typeface="Cambria Math" panose="02040503050406030204" pitchFamily="18" charset="0"/>
                            </a:rPr>
                          </m:ctrlPr>
                        </m:funcPr>
                        <m:fName>
                          <m:r>
                            <m:rPr>
                              <m:sty m:val="p"/>
                            </m:rPr>
                            <a:rPr lang="en-US" sz="2400">
                              <a:solidFill>
                                <a:schemeClr val="tx1"/>
                              </a:solidFill>
                              <a:latin typeface="Cambria Math"/>
                            </a:rPr>
                            <m:t>Pr</m:t>
                          </m:r>
                        </m:fName>
                        <m:e>
                          <m:d>
                            <m:dPr>
                              <m:begChr m:val="["/>
                              <m:endChr m:val="]"/>
                              <m:ctrlPr>
                                <a:rPr lang="en-US" sz="2400" i="1">
                                  <a:solidFill>
                                    <a:schemeClr val="tx1"/>
                                  </a:solidFill>
                                  <a:latin typeface="Cambria Math" panose="02040503050406030204" pitchFamily="18" charset="0"/>
                                </a:rPr>
                              </m:ctrlPr>
                            </m:dPr>
                            <m:e>
                              <m:r>
                                <a:rPr lang="en-US" sz="2400" i="1">
                                  <a:solidFill>
                                    <a:schemeClr val="tx1"/>
                                  </a:solidFill>
                                  <a:latin typeface="Cambria Math"/>
                                </a:rPr>
                                <m:t>𝑀</m:t>
                              </m:r>
                              <m:d>
                                <m:dPr>
                                  <m:ctrlPr>
                                    <a:rPr lang="en-US" sz="2400" i="1">
                                      <a:solidFill>
                                        <a:schemeClr val="tx1"/>
                                      </a:solidFill>
                                      <a:latin typeface="Cambria Math" panose="02040503050406030204" pitchFamily="18" charset="0"/>
                                    </a:rPr>
                                  </m:ctrlPr>
                                </m:dPr>
                                <m:e>
                                  <m:r>
                                    <a:rPr lang="en-US" sz="2400" i="1">
                                      <a:solidFill>
                                        <a:schemeClr val="tx1"/>
                                      </a:solidFill>
                                      <a:latin typeface="Cambria Math" panose="02040503050406030204" pitchFamily="18" charset="0"/>
                                    </a:rPr>
                                    <m:t>𝑦</m:t>
                                  </m:r>
                                </m:e>
                              </m:d>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𝑆</m:t>
                              </m:r>
                            </m:e>
                          </m:d>
                        </m:e>
                      </m:func>
                    </m:oMath>
                  </m:oMathPara>
                </a14:m>
                <a:endParaRPr lang="en-US" sz="2000" dirty="0">
                  <a:solidFill>
                    <a:schemeClr val="tx1"/>
                  </a:solidFill>
                </a:endParaRPr>
              </a:p>
            </p:txBody>
          </p:sp>
        </mc:Choice>
        <mc:Fallback xmlns="">
          <p:sp>
            <p:nvSpPr>
              <p:cNvPr id="5" name="Rectangle 4">
                <a:extLst>
                  <a:ext uri="{FF2B5EF4-FFF2-40B4-BE49-F238E27FC236}">
                    <a16:creationId xmlns:a16="http://schemas.microsoft.com/office/drawing/2014/main" id="{58E2EE4D-E5A7-E757-1A44-9A31766E4343}"/>
                  </a:ext>
                </a:extLst>
              </p:cNvPr>
              <p:cNvSpPr>
                <a:spLocks noRot="1" noChangeAspect="1" noMove="1" noResize="1" noEditPoints="1" noAdjustHandles="1" noChangeArrowheads="1" noChangeShapeType="1" noTextEdit="1"/>
              </p:cNvSpPr>
              <p:nvPr/>
            </p:nvSpPr>
            <p:spPr>
              <a:xfrm>
                <a:off x="1114223" y="3191377"/>
                <a:ext cx="6738908" cy="461665"/>
              </a:xfrm>
              <a:prstGeom prst="rect">
                <a:avLst/>
              </a:prstGeom>
              <a:blipFill>
                <a:blip r:embed="rId3"/>
                <a:stretch>
                  <a:fillRect b="-21333"/>
                </a:stretch>
              </a:blipFill>
              <a:ln>
                <a:noFill/>
              </a:ln>
            </p:spPr>
            <p:txBody>
              <a:bodyPr/>
              <a:lstStyle/>
              <a:p>
                <a:r>
                  <a:rPr lang="en-US">
                    <a:noFill/>
                  </a:rPr>
                  <a:t> </a:t>
                </a:r>
              </a:p>
            </p:txBody>
          </p:sp>
        </mc:Fallback>
      </mc:AlternateContent>
      <p:sp>
        <p:nvSpPr>
          <p:cNvPr id="6" name="TextBox 5">
            <a:extLst>
              <a:ext uri="{FF2B5EF4-FFF2-40B4-BE49-F238E27FC236}">
                <a16:creationId xmlns:a16="http://schemas.microsoft.com/office/drawing/2014/main" id="{2A766148-91A6-D72A-7BEA-530F96E03FAC}"/>
              </a:ext>
            </a:extLst>
          </p:cNvPr>
          <p:cNvSpPr txBox="1"/>
          <p:nvPr/>
        </p:nvSpPr>
        <p:spPr>
          <a:xfrm>
            <a:off x="5883383" y="4826431"/>
            <a:ext cx="3201517" cy="307777"/>
          </a:xfrm>
          <a:prstGeom prst="rect">
            <a:avLst/>
          </a:prstGeom>
          <a:noFill/>
        </p:spPr>
        <p:txBody>
          <a:bodyPr wrap="none" rtlCol="0">
            <a:spAutoFit/>
          </a:bodyPr>
          <a:lstStyle/>
          <a:p>
            <a:r>
              <a:rPr lang="en-US" dirty="0"/>
              <a:t>Dwork, McSherry, Nissim, Smith 2006</a:t>
            </a:r>
          </a:p>
        </p:txBody>
      </p:sp>
    </p:spTree>
    <p:extLst>
      <p:ext uri="{BB962C8B-B14F-4D97-AF65-F5344CB8AC3E}">
        <p14:creationId xmlns:p14="http://schemas.microsoft.com/office/powerpoint/2010/main" val="109767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A6C81-10DC-4221-93B6-0D0677F2C081}"/>
              </a:ext>
            </a:extLst>
          </p:cNvPr>
          <p:cNvSpPr>
            <a:spLocks noGrp="1"/>
          </p:cNvSpPr>
          <p:nvPr>
            <p:ph type="title"/>
          </p:nvPr>
        </p:nvSpPr>
        <p:spPr/>
        <p:txBody>
          <a:bodyPr/>
          <a:lstStyle/>
          <a:p>
            <a:r>
              <a:rPr lang="en-US" dirty="0">
                <a:solidFill>
                  <a:schemeClr val="tx1"/>
                </a:solidFill>
              </a:rPr>
              <a:t>Differential Privacy</a:t>
            </a:r>
          </a:p>
        </p:txBody>
      </p:sp>
      <p:sp>
        <p:nvSpPr>
          <p:cNvPr id="3" name="Text Placeholder 2">
            <a:extLst>
              <a:ext uri="{FF2B5EF4-FFF2-40B4-BE49-F238E27FC236}">
                <a16:creationId xmlns:a16="http://schemas.microsoft.com/office/drawing/2014/main" id="{26D055A6-2353-442B-9FF3-7565AEC9E3FA}"/>
              </a:ext>
            </a:extLst>
          </p:cNvPr>
          <p:cNvSpPr>
            <a:spLocks noGrp="1"/>
          </p:cNvSpPr>
          <p:nvPr>
            <p:ph type="body" idx="1"/>
          </p:nvPr>
        </p:nvSpPr>
        <p:spPr/>
        <p:txBody>
          <a:bodyPr/>
          <a:lstStyle/>
          <a:p>
            <a:pPr marL="114298" indent="0">
              <a:buNone/>
            </a:pPr>
            <a:r>
              <a:rPr lang="en-US" dirty="0">
                <a:solidFill>
                  <a:srgbClr val="0070C0"/>
                </a:solidFill>
              </a:rPr>
              <a:t>Anything learned about you can be learned </a:t>
            </a:r>
            <a:r>
              <a:rPr lang="en-US" dirty="0">
                <a:solidFill>
                  <a:srgbClr val="FF0000"/>
                </a:solidFill>
              </a:rPr>
              <a:t>even if you opt out of the dataset.</a:t>
            </a:r>
          </a:p>
          <a:p>
            <a:endParaRPr lang="en-US" sz="1400" dirty="0"/>
          </a:p>
        </p:txBody>
      </p:sp>
      <p:sp>
        <p:nvSpPr>
          <p:cNvPr id="6" name="TextBox 5">
            <a:extLst>
              <a:ext uri="{FF2B5EF4-FFF2-40B4-BE49-F238E27FC236}">
                <a16:creationId xmlns:a16="http://schemas.microsoft.com/office/drawing/2014/main" id="{D83BBAC6-D24A-4677-DD79-701ED2D8FA1C}"/>
              </a:ext>
            </a:extLst>
          </p:cNvPr>
          <p:cNvSpPr txBox="1"/>
          <p:nvPr/>
        </p:nvSpPr>
        <p:spPr>
          <a:xfrm>
            <a:off x="5883383" y="4826431"/>
            <a:ext cx="3201517" cy="307777"/>
          </a:xfrm>
          <a:prstGeom prst="rect">
            <a:avLst/>
          </a:prstGeom>
          <a:noFill/>
        </p:spPr>
        <p:txBody>
          <a:bodyPr wrap="none" rtlCol="0">
            <a:spAutoFit/>
          </a:bodyPr>
          <a:lstStyle/>
          <a:p>
            <a:r>
              <a:rPr lang="en-US" dirty="0"/>
              <a:t>Dwork, McSherry, Nissim, Smith 2006</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AA91DC1-6C09-4171-2376-8085D7DD9868}"/>
                  </a:ext>
                </a:extLst>
              </p:cNvPr>
              <p:cNvSpPr/>
              <p:nvPr/>
            </p:nvSpPr>
            <p:spPr>
              <a:xfrm>
                <a:off x="1202546" y="2276977"/>
                <a:ext cx="6738908" cy="523220"/>
              </a:xfrm>
              <a:prstGeom prst="rect">
                <a:avLst/>
              </a:prstGeom>
              <a:ln>
                <a:noFill/>
              </a:ln>
            </p:spPr>
            <p:txBody>
              <a:bodyPr wrap="square">
                <a:spAutoFit/>
              </a:bodyPr>
              <a:lstStyle/>
              <a:p>
                <a:pPr algn="ctr"/>
                <a14:m>
                  <m:oMathPara xmlns:m="http://schemas.openxmlformats.org/officeDocument/2006/math">
                    <m:oMathParaPr>
                      <m:jc m:val="centerGroup"/>
                    </m:oMathParaPr>
                    <m:oMath xmlns:m="http://schemas.openxmlformats.org/officeDocument/2006/math">
                      <m:func>
                        <m:funcPr>
                          <m:ctrlPr>
                            <a:rPr lang="en-US" sz="2800" i="1" smtClean="0">
                              <a:solidFill>
                                <a:schemeClr val="tx1"/>
                              </a:solidFill>
                              <a:latin typeface="Cambria Math" panose="02040503050406030204" pitchFamily="18" charset="0"/>
                            </a:rPr>
                          </m:ctrlPr>
                        </m:funcPr>
                        <m:fName>
                          <m:r>
                            <m:rPr>
                              <m:sty m:val="p"/>
                            </m:rPr>
                            <a:rPr lang="en-US" sz="2800">
                              <a:solidFill>
                                <a:schemeClr val="tx1"/>
                              </a:solidFill>
                              <a:latin typeface="Cambria Math"/>
                            </a:rPr>
                            <m:t>Pr</m:t>
                          </m:r>
                        </m:fName>
                        <m:e>
                          <m:d>
                            <m:dPr>
                              <m:begChr m:val="["/>
                              <m:endChr m:val="]"/>
                              <m:ctrlPr>
                                <a:rPr lang="en-US" sz="2800" i="1">
                                  <a:solidFill>
                                    <a:schemeClr val="tx1"/>
                                  </a:solidFill>
                                  <a:latin typeface="Cambria Math" panose="02040503050406030204" pitchFamily="18" charset="0"/>
                                </a:rPr>
                              </m:ctrlPr>
                            </m:dPr>
                            <m:e>
                              <m:r>
                                <a:rPr lang="en-US" sz="2800" i="1">
                                  <a:solidFill>
                                    <a:schemeClr val="tx1"/>
                                  </a:solidFill>
                                  <a:latin typeface="Cambria Math"/>
                                </a:rPr>
                                <m:t>𝑀</m:t>
                              </m:r>
                              <m:d>
                                <m:dPr>
                                  <m:ctrlPr>
                                    <a:rPr lang="en-US" sz="2800" i="1">
                                      <a:solidFill>
                                        <a:schemeClr val="tx1"/>
                                      </a:solidFill>
                                      <a:latin typeface="Cambria Math" panose="02040503050406030204" pitchFamily="18" charset="0"/>
                                    </a:rPr>
                                  </m:ctrlPr>
                                </m:dPr>
                                <m:e>
                                  <m:r>
                                    <a:rPr lang="en-US" sz="2800" i="1" smtClean="0">
                                      <a:solidFill>
                                        <a:srgbClr val="0070C0"/>
                                      </a:solidFill>
                                      <a:latin typeface="Cambria Math" panose="02040503050406030204" pitchFamily="18" charset="0"/>
                                    </a:rPr>
                                    <m:t>𝑥</m:t>
                                  </m:r>
                                </m:e>
                              </m:d>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𝑆</m:t>
                              </m:r>
                            </m:e>
                          </m:d>
                        </m:e>
                      </m:func>
                      <m:r>
                        <a:rPr lang="en-US" sz="2800" i="1">
                          <a:solidFill>
                            <a:schemeClr val="tx1"/>
                          </a:solidFill>
                          <a:latin typeface="Cambria Math"/>
                        </a:rPr>
                        <m:t>≤</m:t>
                      </m:r>
                      <m:sSup>
                        <m:sSupPr>
                          <m:ctrlPr>
                            <a:rPr lang="en-US" sz="2800" i="1" smtClean="0">
                              <a:solidFill>
                                <a:schemeClr val="tx1"/>
                              </a:solidFill>
                              <a:latin typeface="Cambria Math" panose="02040503050406030204" pitchFamily="18" charset="0"/>
                            </a:rPr>
                          </m:ctrlPr>
                        </m:sSupPr>
                        <m:e>
                          <m:r>
                            <a:rPr lang="en-US" sz="2800" i="1">
                              <a:solidFill>
                                <a:schemeClr val="tx1"/>
                              </a:solidFill>
                              <a:latin typeface="Cambria Math"/>
                            </a:rPr>
                            <m:t>𝑒</m:t>
                          </m:r>
                        </m:e>
                        <m:sup>
                          <m:r>
                            <a:rPr lang="en-US" sz="2800" b="0" i="1" smtClean="0">
                              <a:solidFill>
                                <a:schemeClr val="tx1"/>
                              </a:solidFill>
                              <a:latin typeface="Cambria Math" panose="02040503050406030204" pitchFamily="18" charset="0"/>
                            </a:rPr>
                            <m:t>𝜀</m:t>
                          </m:r>
                        </m:sup>
                      </m:sSup>
                      <m:func>
                        <m:funcPr>
                          <m:ctrlPr>
                            <a:rPr lang="en-US" sz="2800" i="1">
                              <a:solidFill>
                                <a:schemeClr val="tx1"/>
                              </a:solidFill>
                              <a:latin typeface="Cambria Math" panose="02040503050406030204" pitchFamily="18" charset="0"/>
                            </a:rPr>
                          </m:ctrlPr>
                        </m:funcPr>
                        <m:fName>
                          <m:r>
                            <m:rPr>
                              <m:sty m:val="p"/>
                            </m:rPr>
                            <a:rPr lang="en-US" sz="2800">
                              <a:solidFill>
                                <a:schemeClr val="tx1"/>
                              </a:solidFill>
                              <a:latin typeface="Cambria Math"/>
                            </a:rPr>
                            <m:t>Pr</m:t>
                          </m:r>
                        </m:fName>
                        <m:e>
                          <m:d>
                            <m:dPr>
                              <m:begChr m:val="["/>
                              <m:endChr m:val="]"/>
                              <m:ctrlPr>
                                <a:rPr lang="en-US" sz="2800" i="1">
                                  <a:solidFill>
                                    <a:schemeClr val="tx1"/>
                                  </a:solidFill>
                                  <a:latin typeface="Cambria Math" panose="02040503050406030204" pitchFamily="18" charset="0"/>
                                </a:rPr>
                              </m:ctrlPr>
                            </m:dPr>
                            <m:e>
                              <m:r>
                                <a:rPr lang="en-US" sz="2800" i="1">
                                  <a:solidFill>
                                    <a:schemeClr val="tx1"/>
                                  </a:solidFill>
                                  <a:latin typeface="Cambria Math"/>
                                </a:rPr>
                                <m:t>𝑀</m:t>
                              </m:r>
                              <m:d>
                                <m:dPr>
                                  <m:ctrlPr>
                                    <a:rPr lang="en-US" sz="2800" i="1">
                                      <a:solidFill>
                                        <a:schemeClr val="tx1"/>
                                      </a:solidFill>
                                      <a:latin typeface="Cambria Math" panose="02040503050406030204" pitchFamily="18" charset="0"/>
                                    </a:rPr>
                                  </m:ctrlPr>
                                </m:dPr>
                                <m:e>
                                  <m:r>
                                    <a:rPr lang="en-US" sz="2800" b="0" i="1" smtClean="0">
                                      <a:solidFill>
                                        <a:srgbClr val="FF0000"/>
                                      </a:solidFill>
                                      <a:latin typeface="Cambria Math" panose="02040503050406030204" pitchFamily="18" charset="0"/>
                                    </a:rPr>
                                    <m:t>𝑦</m:t>
                                  </m:r>
                                </m:e>
                              </m:d>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𝑆</m:t>
                              </m:r>
                            </m:e>
                          </m:d>
                        </m:e>
                      </m:func>
                    </m:oMath>
                  </m:oMathPara>
                </a14:m>
                <a:endParaRPr lang="en-US" sz="2400" dirty="0">
                  <a:solidFill>
                    <a:schemeClr val="tx1"/>
                  </a:solidFill>
                </a:endParaRPr>
              </a:p>
            </p:txBody>
          </p:sp>
        </mc:Choice>
        <mc:Fallback xmlns="">
          <p:sp>
            <p:nvSpPr>
              <p:cNvPr id="4" name="Rectangle 3">
                <a:extLst>
                  <a:ext uri="{FF2B5EF4-FFF2-40B4-BE49-F238E27FC236}">
                    <a16:creationId xmlns:a16="http://schemas.microsoft.com/office/drawing/2014/main" id="{FAA91DC1-6C09-4171-2376-8085D7DD9868}"/>
                  </a:ext>
                </a:extLst>
              </p:cNvPr>
              <p:cNvSpPr>
                <a:spLocks noRot="1" noChangeAspect="1" noMove="1" noResize="1" noEditPoints="1" noAdjustHandles="1" noChangeArrowheads="1" noChangeShapeType="1" noTextEdit="1"/>
              </p:cNvSpPr>
              <p:nvPr/>
            </p:nvSpPr>
            <p:spPr>
              <a:xfrm>
                <a:off x="1202546" y="2276977"/>
                <a:ext cx="6738908" cy="523220"/>
              </a:xfrm>
              <a:prstGeom prst="rect">
                <a:avLst/>
              </a:prstGeom>
              <a:blipFill>
                <a:blip r:embed="rId3"/>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247600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D315F-2C94-C875-3D0F-E8DD6010B372}"/>
              </a:ext>
            </a:extLst>
          </p:cNvPr>
          <p:cNvSpPr>
            <a:spLocks noGrp="1"/>
          </p:cNvSpPr>
          <p:nvPr>
            <p:ph type="title"/>
          </p:nvPr>
        </p:nvSpPr>
        <p:spPr/>
        <p:txBody>
          <a:bodyPr/>
          <a:lstStyle/>
          <a:p>
            <a:r>
              <a:rPr lang="en-US" dirty="0"/>
              <a:t>Our Decisions</a:t>
            </a:r>
          </a:p>
        </p:txBody>
      </p:sp>
      <p:sp>
        <p:nvSpPr>
          <p:cNvPr id="3" name="Text Placeholder 2">
            <a:extLst>
              <a:ext uri="{FF2B5EF4-FFF2-40B4-BE49-F238E27FC236}">
                <a16:creationId xmlns:a16="http://schemas.microsoft.com/office/drawing/2014/main" id="{C0B88A62-9480-93E0-CBA1-9E96C1E72D7D}"/>
              </a:ext>
            </a:extLst>
          </p:cNvPr>
          <p:cNvSpPr>
            <a:spLocks noGrp="1"/>
          </p:cNvSpPr>
          <p:nvPr>
            <p:ph type="body" idx="1"/>
          </p:nvPr>
        </p:nvSpPr>
        <p:spPr/>
        <p:txBody>
          <a:bodyPr/>
          <a:lstStyle/>
          <a:p>
            <a:endParaRPr lang="en-US"/>
          </a:p>
        </p:txBody>
      </p:sp>
      <p:pic>
        <p:nvPicPr>
          <p:cNvPr id="8" name="Picture 7">
            <a:extLst>
              <a:ext uri="{FF2B5EF4-FFF2-40B4-BE49-F238E27FC236}">
                <a16:creationId xmlns:a16="http://schemas.microsoft.com/office/drawing/2014/main" id="{6CC5A8F1-993B-64FB-7446-5FC23187D232}"/>
              </a:ext>
            </a:extLst>
          </p:cNvPr>
          <p:cNvPicPr>
            <a:picLocks noChangeAspect="1"/>
          </p:cNvPicPr>
          <p:nvPr/>
        </p:nvPicPr>
        <p:blipFill>
          <a:blip r:embed="rId3"/>
          <a:stretch>
            <a:fillRect/>
          </a:stretch>
        </p:blipFill>
        <p:spPr>
          <a:xfrm>
            <a:off x="2311963" y="1814512"/>
            <a:ext cx="4600576" cy="2300288"/>
          </a:xfrm>
          <a:prstGeom prst="rect">
            <a:avLst/>
          </a:prstGeom>
        </p:spPr>
      </p:pic>
    </p:spTree>
    <p:extLst>
      <p:ext uri="{BB962C8B-B14F-4D97-AF65-F5344CB8AC3E}">
        <p14:creationId xmlns:p14="http://schemas.microsoft.com/office/powerpoint/2010/main" val="2394491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Picture 7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674" y="1947499"/>
            <a:ext cx="1964531" cy="1307306"/>
          </a:xfrm>
          <a:prstGeom prst="rect">
            <a:avLst/>
          </a:prstGeom>
        </p:spPr>
      </p:pic>
      <p:sp>
        <p:nvSpPr>
          <p:cNvPr id="2" name="Title 1"/>
          <p:cNvSpPr>
            <a:spLocks noGrp="1"/>
          </p:cNvSpPr>
          <p:nvPr>
            <p:ph type="title"/>
          </p:nvPr>
        </p:nvSpPr>
        <p:spPr/>
        <p:txBody>
          <a:bodyPr>
            <a:noAutofit/>
          </a:bodyPr>
          <a:lstStyle/>
          <a:p>
            <a:r>
              <a:rPr lang="en-US" sz="3600" dirty="0"/>
              <a:t>Teachings vs Participation</a:t>
            </a:r>
          </a:p>
        </p:txBody>
      </p:sp>
      <p:sp>
        <p:nvSpPr>
          <p:cNvPr id="3" name="Content Placeholder 2"/>
          <p:cNvSpPr>
            <a:spLocks noGrp="1"/>
          </p:cNvSpPr>
          <p:nvPr>
            <p:ph sz="quarter" idx="1"/>
          </p:nvPr>
        </p:nvSpPr>
        <p:spPr>
          <a:xfrm>
            <a:off x="1614488" y="1669852"/>
            <a:ext cx="5915025" cy="2629444"/>
          </a:xfrm>
        </p:spPr>
        <p:txBody>
          <a:bodyPr>
            <a:normAutofit/>
          </a:bodyPr>
          <a:lstStyle/>
          <a:p>
            <a:endParaRPr lang="en-US" dirty="0"/>
          </a:p>
          <a:p>
            <a:endParaRPr lang="en-US" dirty="0"/>
          </a:p>
          <a:p>
            <a:endParaRPr lang="en-US" dirty="0"/>
          </a:p>
          <a:p>
            <a:endParaRPr lang="en-US" dirty="0"/>
          </a:p>
          <a:p>
            <a:pPr marL="0" indent="0">
              <a:buNone/>
            </a:pPr>
            <a:endParaRPr lang="en-US" dirty="0"/>
          </a:p>
          <a:p>
            <a:pPr marL="0" indent="0">
              <a:buNone/>
            </a:pPr>
            <a:endParaRPr lang="en-US" dirty="0"/>
          </a:p>
          <a:p>
            <a:pPr marL="0" indent="0">
              <a:buNone/>
            </a:pPr>
            <a:endParaRPr lang="en-US" dirty="0"/>
          </a:p>
        </p:txBody>
      </p:sp>
      <p:grpSp>
        <p:nvGrpSpPr>
          <p:cNvPr id="146" name="Group 145"/>
          <p:cNvGrpSpPr/>
          <p:nvPr/>
        </p:nvGrpSpPr>
        <p:grpSpPr>
          <a:xfrm>
            <a:off x="4876208" y="1824589"/>
            <a:ext cx="490040" cy="399083"/>
            <a:chOff x="5410200" y="810133"/>
            <a:chExt cx="871182" cy="709479"/>
          </a:xfrm>
        </p:grpSpPr>
        <p:sp>
          <p:nvSpPr>
            <p:cNvPr id="192" name="Line 43"/>
            <p:cNvSpPr>
              <a:spLocks noChangeShapeType="1"/>
            </p:cNvSpPr>
            <p:nvPr/>
          </p:nvSpPr>
          <p:spPr bwMode="auto">
            <a:xfrm>
              <a:off x="5410200" y="1146412"/>
              <a:ext cx="838200" cy="0"/>
            </a:xfrm>
            <a:prstGeom prst="line">
              <a:avLst/>
            </a:prstGeom>
            <a:noFill/>
            <a:ln w="38100">
              <a:solidFill>
                <a:sysClr val="windowText" lastClr="000000"/>
              </a:solidFill>
              <a:round/>
              <a:headEnd type="triangle" w="med" len="med"/>
              <a:tailEnd type="none" w="med" len="med"/>
            </a:ln>
            <a:effectLst/>
          </p:spPr>
          <p:txBody>
            <a:bodyPr>
              <a:spAutoFit/>
            </a:bodyPr>
            <a:lstStyle/>
            <a:p>
              <a:pPr>
                <a:defRPr/>
              </a:pPr>
              <a:endParaRPr lang="en-US" sz="1013">
                <a:solidFill>
                  <a:prstClr val="black"/>
                </a:solidFill>
                <a:latin typeface="Calibri"/>
              </a:endParaRPr>
            </a:p>
          </p:txBody>
        </p:sp>
        <p:sp>
          <p:nvSpPr>
            <p:cNvPr id="193" name="Line 43"/>
            <p:cNvSpPr>
              <a:spLocks noChangeShapeType="1"/>
            </p:cNvSpPr>
            <p:nvPr/>
          </p:nvSpPr>
          <p:spPr bwMode="auto">
            <a:xfrm>
              <a:off x="5443182" y="1430923"/>
              <a:ext cx="838200" cy="0"/>
            </a:xfrm>
            <a:prstGeom prst="line">
              <a:avLst/>
            </a:prstGeom>
            <a:noFill/>
            <a:ln w="38100">
              <a:solidFill>
                <a:sysClr val="windowText" lastClr="000000"/>
              </a:solidFill>
              <a:round/>
              <a:headEnd type="none" w="med" len="med"/>
              <a:tailEnd type="triangle" w="med" len="med"/>
            </a:ln>
            <a:effectLst/>
          </p:spPr>
          <p:txBody>
            <a:bodyPr>
              <a:spAutoFit/>
            </a:bodyPr>
            <a:lstStyle/>
            <a:p>
              <a:pPr>
                <a:defRPr/>
              </a:pPr>
              <a:endParaRPr lang="en-US" sz="1013">
                <a:solidFill>
                  <a:prstClr val="black"/>
                </a:solidFill>
                <a:latin typeface="Calibri"/>
              </a:endParaRPr>
            </a:p>
          </p:txBody>
        </p:sp>
        <p:sp>
          <p:nvSpPr>
            <p:cNvPr id="194" name="TextBox 193"/>
            <p:cNvSpPr txBox="1"/>
            <p:nvPr/>
          </p:nvSpPr>
          <p:spPr>
            <a:xfrm>
              <a:off x="5715000" y="810133"/>
              <a:ext cx="504981" cy="410367"/>
            </a:xfrm>
            <a:prstGeom prst="rect">
              <a:avLst/>
            </a:prstGeom>
            <a:noFill/>
          </p:spPr>
          <p:txBody>
            <a:bodyPr wrap="none" rtlCol="0">
              <a:spAutoFit/>
            </a:bodyPr>
            <a:lstStyle/>
            <a:p>
              <a:pPr>
                <a:defRPr/>
              </a:pPr>
              <a:r>
                <a:rPr lang="en-US" sz="900" dirty="0">
                  <a:solidFill>
                    <a:prstClr val="black"/>
                  </a:solidFill>
                  <a:latin typeface="Calibri"/>
                </a:rPr>
                <a:t>q</a:t>
              </a:r>
              <a:r>
                <a:rPr lang="en-US" sz="900" baseline="-25000" dirty="0">
                  <a:solidFill>
                    <a:prstClr val="black"/>
                  </a:solidFill>
                  <a:latin typeface="Calibri"/>
                </a:rPr>
                <a:t>1</a:t>
              </a:r>
            </a:p>
          </p:txBody>
        </p:sp>
        <p:sp>
          <p:nvSpPr>
            <p:cNvPr id="195" name="TextBox 194"/>
            <p:cNvSpPr txBox="1"/>
            <p:nvPr/>
          </p:nvSpPr>
          <p:spPr>
            <a:xfrm>
              <a:off x="5715000" y="1109245"/>
              <a:ext cx="493582" cy="410367"/>
            </a:xfrm>
            <a:prstGeom prst="rect">
              <a:avLst/>
            </a:prstGeom>
            <a:noFill/>
          </p:spPr>
          <p:txBody>
            <a:bodyPr wrap="none" rtlCol="0">
              <a:spAutoFit/>
            </a:bodyPr>
            <a:lstStyle/>
            <a:p>
              <a:pPr>
                <a:defRPr/>
              </a:pPr>
              <a:r>
                <a:rPr lang="en-US" sz="900" dirty="0">
                  <a:solidFill>
                    <a:prstClr val="black"/>
                  </a:solidFill>
                  <a:latin typeface="Calibri"/>
                </a:rPr>
                <a:t>a</a:t>
              </a:r>
              <a:r>
                <a:rPr lang="en-US" sz="900" baseline="-25000" dirty="0">
                  <a:solidFill>
                    <a:prstClr val="black"/>
                  </a:solidFill>
                  <a:latin typeface="Calibri"/>
                </a:rPr>
                <a:t>1</a:t>
              </a:r>
            </a:p>
          </p:txBody>
        </p:sp>
      </p:grpSp>
      <p:grpSp>
        <p:nvGrpSpPr>
          <p:cNvPr id="4" name="Group 3"/>
          <p:cNvGrpSpPr/>
          <p:nvPr/>
        </p:nvGrpSpPr>
        <p:grpSpPr>
          <a:xfrm>
            <a:off x="3535842" y="1918260"/>
            <a:ext cx="2909950" cy="1332368"/>
            <a:chOff x="4055160" y="2267238"/>
            <a:chExt cx="5173244" cy="2368654"/>
          </a:xfrm>
        </p:grpSpPr>
        <p:grpSp>
          <p:nvGrpSpPr>
            <p:cNvPr id="147" name="Group 146"/>
            <p:cNvGrpSpPr/>
            <p:nvPr/>
          </p:nvGrpSpPr>
          <p:grpSpPr>
            <a:xfrm>
              <a:off x="4177348" y="2267238"/>
              <a:ext cx="5051056" cy="2368654"/>
              <a:chOff x="3149514" y="976657"/>
              <a:chExt cx="5051056" cy="2368654"/>
            </a:xfrm>
          </p:grpSpPr>
          <p:sp>
            <p:nvSpPr>
              <p:cNvPr id="148" name="Text Box 26"/>
              <p:cNvSpPr txBox="1">
                <a:spLocks noChangeArrowheads="1"/>
              </p:cNvSpPr>
              <p:nvPr/>
            </p:nvSpPr>
            <p:spPr bwMode="auto">
              <a:xfrm>
                <a:off x="3149514" y="2750276"/>
                <a:ext cx="1690491" cy="595035"/>
              </a:xfrm>
              <a:prstGeom prst="rect">
                <a:avLst/>
              </a:prstGeom>
              <a:noFill/>
              <a:ln w="25400">
                <a:noFill/>
                <a:miter lim="800000"/>
                <a:headEnd/>
                <a:tailEnd/>
              </a:ln>
              <a:effectLst/>
            </p:spPr>
            <p:txBody>
              <a:bodyPr wrap="none">
                <a:spAutoFit/>
              </a:bodyPr>
              <a:lstStyle/>
              <a:p>
                <a:pPr algn="ctr">
                  <a:defRPr/>
                </a:pPr>
                <a:r>
                  <a:rPr lang="en-US" sz="1575" dirty="0">
                    <a:solidFill>
                      <a:prstClr val="black"/>
                    </a:solidFill>
                    <a:latin typeface="Calibri"/>
                  </a:rPr>
                  <a:t>Database</a:t>
                </a:r>
                <a:endParaRPr lang="en-US" sz="1575" baseline="30000" dirty="0">
                  <a:solidFill>
                    <a:prstClr val="black"/>
                  </a:solidFill>
                  <a:latin typeface="Calibri"/>
                </a:endParaRPr>
              </a:p>
            </p:txBody>
          </p:sp>
          <p:sp>
            <p:nvSpPr>
              <p:cNvPr id="150" name="Text Box 26"/>
              <p:cNvSpPr txBox="1">
                <a:spLocks noChangeArrowheads="1"/>
              </p:cNvSpPr>
              <p:nvPr/>
            </p:nvSpPr>
            <p:spPr bwMode="auto">
              <a:xfrm>
                <a:off x="6108259" y="2750276"/>
                <a:ext cx="2092311" cy="595035"/>
              </a:xfrm>
              <a:prstGeom prst="rect">
                <a:avLst/>
              </a:prstGeom>
              <a:noFill/>
              <a:ln w="25400">
                <a:noFill/>
                <a:miter lim="800000"/>
                <a:headEnd/>
                <a:tailEnd/>
              </a:ln>
              <a:effectLst/>
            </p:spPr>
            <p:txBody>
              <a:bodyPr wrap="none">
                <a:spAutoFit/>
              </a:bodyPr>
              <a:lstStyle/>
              <a:p>
                <a:pPr algn="ctr">
                  <a:defRPr/>
                </a:pPr>
                <a:r>
                  <a:rPr lang="en-US" sz="1575" dirty="0">
                    <a:solidFill>
                      <a:prstClr val="black"/>
                    </a:solidFill>
                    <a:latin typeface="Calibri"/>
                  </a:rPr>
                  <a:t>data analyst</a:t>
                </a:r>
                <a:endParaRPr lang="en-US" sz="1575" baseline="30000" dirty="0">
                  <a:solidFill>
                    <a:prstClr val="black"/>
                  </a:solidFill>
                  <a:latin typeface="Calibri"/>
                </a:endParaRPr>
              </a:p>
            </p:txBody>
          </p:sp>
          <p:sp>
            <p:nvSpPr>
              <p:cNvPr id="168" name="Text Box 44"/>
              <p:cNvSpPr txBox="1">
                <a:spLocks noChangeArrowheads="1"/>
              </p:cNvSpPr>
              <p:nvPr/>
            </p:nvSpPr>
            <p:spPr bwMode="auto">
              <a:xfrm>
                <a:off x="4547574" y="1505635"/>
                <a:ext cx="724416" cy="718146"/>
              </a:xfrm>
              <a:prstGeom prst="rect">
                <a:avLst/>
              </a:prstGeom>
              <a:noFill/>
              <a:ln w="25400">
                <a:noFill/>
                <a:miter lim="800000"/>
                <a:headEnd/>
                <a:tailEnd/>
              </a:ln>
              <a:effectLst/>
            </p:spPr>
            <p:txBody>
              <a:bodyPr wrap="none">
                <a:spAutoFit/>
              </a:bodyPr>
              <a:lstStyle/>
              <a:p>
                <a:pPr algn="ctr">
                  <a:defRPr/>
                </a:pPr>
                <a:r>
                  <a:rPr lang="en-US" sz="2025" dirty="0">
                    <a:solidFill>
                      <a:prstClr val="white"/>
                    </a:solidFill>
                    <a:latin typeface="Calibri"/>
                  </a:rPr>
                  <a:t>M</a:t>
                </a:r>
              </a:p>
            </p:txBody>
          </p:sp>
          <p:grpSp>
            <p:nvGrpSpPr>
              <p:cNvPr id="152" name="Group 151"/>
              <p:cNvGrpSpPr/>
              <p:nvPr/>
            </p:nvGrpSpPr>
            <p:grpSpPr>
              <a:xfrm>
                <a:off x="5410200" y="1371600"/>
                <a:ext cx="881418" cy="1536538"/>
                <a:chOff x="5410200" y="1371600"/>
                <a:chExt cx="881418" cy="1536538"/>
              </a:xfrm>
            </p:grpSpPr>
            <p:grpSp>
              <p:nvGrpSpPr>
                <p:cNvPr id="156" name="Group 155"/>
                <p:cNvGrpSpPr/>
                <p:nvPr/>
              </p:nvGrpSpPr>
              <p:grpSpPr>
                <a:xfrm>
                  <a:off x="5410200" y="1371600"/>
                  <a:ext cx="881418" cy="1291015"/>
                  <a:chOff x="5410200" y="1371600"/>
                  <a:chExt cx="881418" cy="1291015"/>
                </a:xfrm>
              </p:grpSpPr>
              <p:sp>
                <p:nvSpPr>
                  <p:cNvPr id="158" name="Line 43"/>
                  <p:cNvSpPr>
                    <a:spLocks noChangeShapeType="1"/>
                  </p:cNvSpPr>
                  <p:nvPr/>
                </p:nvSpPr>
                <p:spPr bwMode="auto">
                  <a:xfrm>
                    <a:off x="5410200" y="1707879"/>
                    <a:ext cx="838200" cy="0"/>
                  </a:xfrm>
                  <a:prstGeom prst="line">
                    <a:avLst/>
                  </a:prstGeom>
                  <a:noFill/>
                  <a:ln w="38100">
                    <a:solidFill>
                      <a:sysClr val="windowText" lastClr="000000"/>
                    </a:solidFill>
                    <a:round/>
                    <a:headEnd type="triangle" w="med" len="med"/>
                    <a:tailEnd type="none" w="med" len="med"/>
                  </a:ln>
                  <a:effectLst/>
                </p:spPr>
                <p:txBody>
                  <a:bodyPr>
                    <a:spAutoFit/>
                  </a:bodyPr>
                  <a:lstStyle/>
                  <a:p>
                    <a:pPr>
                      <a:defRPr/>
                    </a:pPr>
                    <a:endParaRPr lang="en-US" sz="1013">
                      <a:solidFill>
                        <a:prstClr val="black"/>
                      </a:solidFill>
                      <a:latin typeface="Calibri"/>
                    </a:endParaRPr>
                  </a:p>
                </p:txBody>
              </p:sp>
              <p:sp>
                <p:nvSpPr>
                  <p:cNvPr id="159" name="Line 43"/>
                  <p:cNvSpPr>
                    <a:spLocks noChangeShapeType="1"/>
                  </p:cNvSpPr>
                  <p:nvPr/>
                </p:nvSpPr>
                <p:spPr bwMode="auto">
                  <a:xfrm>
                    <a:off x="5453418" y="2009267"/>
                    <a:ext cx="838200" cy="0"/>
                  </a:xfrm>
                  <a:prstGeom prst="line">
                    <a:avLst/>
                  </a:prstGeom>
                  <a:noFill/>
                  <a:ln w="38100">
                    <a:solidFill>
                      <a:sysClr val="windowText" lastClr="000000"/>
                    </a:solidFill>
                    <a:round/>
                    <a:headEnd type="none" w="med" len="med"/>
                    <a:tailEnd type="triangle" w="med" len="med"/>
                  </a:ln>
                  <a:effectLst/>
                </p:spPr>
                <p:txBody>
                  <a:bodyPr>
                    <a:spAutoFit/>
                  </a:bodyPr>
                  <a:lstStyle/>
                  <a:p>
                    <a:pPr>
                      <a:defRPr/>
                    </a:pPr>
                    <a:endParaRPr lang="en-US" sz="1013">
                      <a:solidFill>
                        <a:prstClr val="black"/>
                      </a:solidFill>
                      <a:latin typeface="Calibri"/>
                    </a:endParaRPr>
                  </a:p>
                </p:txBody>
              </p:sp>
              <p:sp>
                <p:nvSpPr>
                  <p:cNvPr id="160" name="TextBox 159"/>
                  <p:cNvSpPr txBox="1"/>
                  <p:nvPr/>
                </p:nvSpPr>
                <p:spPr>
                  <a:xfrm>
                    <a:off x="5715000" y="1371600"/>
                    <a:ext cx="504981" cy="410368"/>
                  </a:xfrm>
                  <a:prstGeom prst="rect">
                    <a:avLst/>
                  </a:prstGeom>
                  <a:noFill/>
                </p:spPr>
                <p:txBody>
                  <a:bodyPr wrap="none" rtlCol="0">
                    <a:spAutoFit/>
                  </a:bodyPr>
                  <a:lstStyle/>
                  <a:p>
                    <a:pPr>
                      <a:defRPr/>
                    </a:pPr>
                    <a:r>
                      <a:rPr lang="en-US" sz="900" dirty="0">
                        <a:solidFill>
                          <a:prstClr val="black"/>
                        </a:solidFill>
                        <a:latin typeface="Calibri"/>
                      </a:rPr>
                      <a:t>q</a:t>
                    </a:r>
                    <a:r>
                      <a:rPr lang="en-US" sz="900" baseline="-25000" dirty="0">
                        <a:solidFill>
                          <a:prstClr val="black"/>
                        </a:solidFill>
                        <a:latin typeface="Calibri"/>
                      </a:rPr>
                      <a:t>2</a:t>
                    </a:r>
                  </a:p>
                </p:txBody>
              </p:sp>
              <p:sp>
                <p:nvSpPr>
                  <p:cNvPr id="161" name="TextBox 160"/>
                  <p:cNvSpPr txBox="1"/>
                  <p:nvPr/>
                </p:nvSpPr>
                <p:spPr>
                  <a:xfrm>
                    <a:off x="5735003" y="1670713"/>
                    <a:ext cx="493582" cy="410368"/>
                  </a:xfrm>
                  <a:prstGeom prst="rect">
                    <a:avLst/>
                  </a:prstGeom>
                  <a:noFill/>
                </p:spPr>
                <p:txBody>
                  <a:bodyPr wrap="none" rtlCol="0">
                    <a:spAutoFit/>
                  </a:bodyPr>
                  <a:lstStyle/>
                  <a:p>
                    <a:pPr>
                      <a:defRPr/>
                    </a:pPr>
                    <a:r>
                      <a:rPr lang="en-US" sz="900" dirty="0">
                        <a:solidFill>
                          <a:prstClr val="black"/>
                        </a:solidFill>
                        <a:latin typeface="Calibri"/>
                      </a:rPr>
                      <a:t>a</a:t>
                    </a:r>
                    <a:r>
                      <a:rPr lang="en-US" sz="900" baseline="-25000" dirty="0">
                        <a:solidFill>
                          <a:prstClr val="black"/>
                        </a:solidFill>
                        <a:latin typeface="Calibri"/>
                      </a:rPr>
                      <a:t>2</a:t>
                    </a:r>
                  </a:p>
                </p:txBody>
              </p:sp>
              <p:sp>
                <p:nvSpPr>
                  <p:cNvPr id="162" name="Line 43"/>
                  <p:cNvSpPr>
                    <a:spLocks noChangeShapeType="1"/>
                  </p:cNvSpPr>
                  <p:nvPr/>
                </p:nvSpPr>
                <p:spPr bwMode="auto">
                  <a:xfrm>
                    <a:off x="5410200" y="2289412"/>
                    <a:ext cx="838200" cy="0"/>
                  </a:xfrm>
                  <a:prstGeom prst="line">
                    <a:avLst/>
                  </a:prstGeom>
                  <a:noFill/>
                  <a:ln w="38100">
                    <a:solidFill>
                      <a:sysClr val="windowText" lastClr="000000"/>
                    </a:solidFill>
                    <a:round/>
                    <a:headEnd type="triangle" w="med" len="med"/>
                    <a:tailEnd type="none" w="med" len="med"/>
                  </a:ln>
                  <a:effectLst/>
                </p:spPr>
                <p:txBody>
                  <a:bodyPr>
                    <a:spAutoFit/>
                  </a:bodyPr>
                  <a:lstStyle/>
                  <a:p>
                    <a:pPr>
                      <a:defRPr/>
                    </a:pPr>
                    <a:endParaRPr lang="en-US" sz="1013">
                      <a:solidFill>
                        <a:prstClr val="black"/>
                      </a:solidFill>
                      <a:latin typeface="Calibri"/>
                    </a:endParaRPr>
                  </a:p>
                </p:txBody>
              </p:sp>
              <p:sp>
                <p:nvSpPr>
                  <p:cNvPr id="163" name="Line 43"/>
                  <p:cNvSpPr>
                    <a:spLocks noChangeShapeType="1"/>
                  </p:cNvSpPr>
                  <p:nvPr/>
                </p:nvSpPr>
                <p:spPr bwMode="auto">
                  <a:xfrm>
                    <a:off x="5443182" y="2590800"/>
                    <a:ext cx="838200" cy="0"/>
                  </a:xfrm>
                  <a:prstGeom prst="line">
                    <a:avLst/>
                  </a:prstGeom>
                  <a:noFill/>
                  <a:ln w="38100">
                    <a:solidFill>
                      <a:sysClr val="windowText" lastClr="000000"/>
                    </a:solidFill>
                    <a:round/>
                    <a:headEnd type="none" w="med" len="med"/>
                    <a:tailEnd type="triangle" w="med" len="med"/>
                  </a:ln>
                  <a:effectLst/>
                </p:spPr>
                <p:txBody>
                  <a:bodyPr>
                    <a:spAutoFit/>
                  </a:bodyPr>
                  <a:lstStyle/>
                  <a:p>
                    <a:pPr>
                      <a:defRPr/>
                    </a:pPr>
                    <a:endParaRPr lang="en-US" sz="1013">
                      <a:solidFill>
                        <a:prstClr val="black"/>
                      </a:solidFill>
                      <a:latin typeface="Calibri"/>
                    </a:endParaRPr>
                  </a:p>
                </p:txBody>
              </p:sp>
              <p:sp>
                <p:nvSpPr>
                  <p:cNvPr id="164" name="TextBox 163"/>
                  <p:cNvSpPr txBox="1"/>
                  <p:nvPr/>
                </p:nvSpPr>
                <p:spPr>
                  <a:xfrm>
                    <a:off x="5724769" y="1953132"/>
                    <a:ext cx="504981" cy="410368"/>
                  </a:xfrm>
                  <a:prstGeom prst="rect">
                    <a:avLst/>
                  </a:prstGeom>
                  <a:noFill/>
                </p:spPr>
                <p:txBody>
                  <a:bodyPr wrap="none" rtlCol="0">
                    <a:spAutoFit/>
                  </a:bodyPr>
                  <a:lstStyle/>
                  <a:p>
                    <a:pPr>
                      <a:defRPr/>
                    </a:pPr>
                    <a:r>
                      <a:rPr lang="en-US" sz="900" dirty="0">
                        <a:solidFill>
                          <a:prstClr val="black"/>
                        </a:solidFill>
                        <a:latin typeface="Calibri"/>
                      </a:rPr>
                      <a:t>q</a:t>
                    </a:r>
                    <a:r>
                      <a:rPr lang="en-US" sz="900" baseline="-25000" dirty="0">
                        <a:solidFill>
                          <a:prstClr val="black"/>
                        </a:solidFill>
                        <a:latin typeface="Calibri"/>
                      </a:rPr>
                      <a:t>3</a:t>
                    </a:r>
                  </a:p>
                </p:txBody>
              </p:sp>
              <p:sp>
                <p:nvSpPr>
                  <p:cNvPr id="165" name="TextBox 164"/>
                  <p:cNvSpPr txBox="1"/>
                  <p:nvPr/>
                </p:nvSpPr>
                <p:spPr>
                  <a:xfrm>
                    <a:off x="5735003" y="2252247"/>
                    <a:ext cx="493582" cy="410368"/>
                  </a:xfrm>
                  <a:prstGeom prst="rect">
                    <a:avLst/>
                  </a:prstGeom>
                  <a:noFill/>
                </p:spPr>
                <p:txBody>
                  <a:bodyPr wrap="none" rtlCol="0">
                    <a:spAutoFit/>
                  </a:bodyPr>
                  <a:lstStyle/>
                  <a:p>
                    <a:pPr>
                      <a:defRPr/>
                    </a:pPr>
                    <a:r>
                      <a:rPr lang="en-US" sz="900" dirty="0">
                        <a:solidFill>
                          <a:prstClr val="black"/>
                        </a:solidFill>
                        <a:latin typeface="Calibri"/>
                      </a:rPr>
                      <a:t>a</a:t>
                    </a:r>
                    <a:r>
                      <a:rPr lang="en-US" sz="900" baseline="-25000" dirty="0">
                        <a:solidFill>
                          <a:prstClr val="black"/>
                        </a:solidFill>
                        <a:latin typeface="Calibri"/>
                      </a:rPr>
                      <a:t>3</a:t>
                    </a:r>
                  </a:p>
                </p:txBody>
              </p:sp>
            </p:grpSp>
            <p:cxnSp>
              <p:nvCxnSpPr>
                <p:cNvPr id="157" name="Straight Connector 156"/>
                <p:cNvCxnSpPr/>
                <p:nvPr/>
              </p:nvCxnSpPr>
              <p:spPr>
                <a:xfrm>
                  <a:off x="5894199" y="2644282"/>
                  <a:ext cx="0" cy="263856"/>
                </a:xfrm>
                <a:prstGeom prst="line">
                  <a:avLst/>
                </a:prstGeom>
                <a:noFill/>
                <a:ln w="38100" cap="flat" cmpd="sng" algn="ctr">
                  <a:solidFill>
                    <a:sysClr val="windowText" lastClr="000000"/>
                  </a:solidFill>
                  <a:prstDash val="sysDot"/>
                </a:ln>
                <a:effectLst/>
              </p:spPr>
            </p:cxnSp>
          </p:grpSp>
          <p:pic>
            <p:nvPicPr>
              <p:cNvPr id="154" name="Picture 4" descr="C:\Users\salilv\AppData\Local\Microsoft\Windows\Temporary Internet Files\Content.IE5\AZQEMEKK\MC90038884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576439" y="976657"/>
                <a:ext cx="1031443" cy="18278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3" name="Group 52"/>
            <p:cNvGrpSpPr>
              <a:grpSpLocks/>
            </p:cNvGrpSpPr>
            <p:nvPr/>
          </p:nvGrpSpPr>
          <p:grpSpPr bwMode="auto">
            <a:xfrm>
              <a:off x="4055160" y="2283270"/>
              <a:ext cx="1905000" cy="1763714"/>
              <a:chOff x="1152" y="908"/>
              <a:chExt cx="1200" cy="1111"/>
            </a:xfrm>
            <a:solidFill>
              <a:srgbClr val="00B050"/>
            </a:solidFill>
          </p:grpSpPr>
          <p:grpSp>
            <p:nvGrpSpPr>
              <p:cNvPr id="54" name="Group 53"/>
              <p:cNvGrpSpPr>
                <a:grpSpLocks/>
              </p:cNvGrpSpPr>
              <p:nvPr/>
            </p:nvGrpSpPr>
            <p:grpSpPr bwMode="auto">
              <a:xfrm>
                <a:off x="1152" y="1292"/>
                <a:ext cx="1200" cy="727"/>
                <a:chOff x="1152" y="860"/>
                <a:chExt cx="1200" cy="727"/>
              </a:xfrm>
              <a:grpFill/>
            </p:grpSpPr>
            <p:grpSp>
              <p:nvGrpSpPr>
                <p:cNvPr id="66" name="Group 5"/>
                <p:cNvGrpSpPr>
                  <a:grpSpLocks/>
                </p:cNvGrpSpPr>
                <p:nvPr/>
              </p:nvGrpSpPr>
              <p:grpSpPr bwMode="auto">
                <a:xfrm>
                  <a:off x="1152" y="1052"/>
                  <a:ext cx="1200" cy="535"/>
                  <a:chOff x="1152" y="1052"/>
                  <a:chExt cx="1200" cy="535"/>
                </a:xfrm>
                <a:grpFill/>
              </p:grpSpPr>
              <p:sp>
                <p:nvSpPr>
                  <p:cNvPr id="72" name="Oval 6"/>
                  <p:cNvSpPr>
                    <a:spLocks noChangeArrowheads="1"/>
                  </p:cNvSpPr>
                  <p:nvPr/>
                </p:nvSpPr>
                <p:spPr bwMode="auto">
                  <a:xfrm>
                    <a:off x="1152" y="1196"/>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73" name="Oval 7"/>
                  <p:cNvSpPr>
                    <a:spLocks noChangeArrowheads="1"/>
                  </p:cNvSpPr>
                  <p:nvPr/>
                </p:nvSpPr>
                <p:spPr bwMode="auto">
                  <a:xfrm>
                    <a:off x="1152" y="1148"/>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74" name="Oval 8"/>
                  <p:cNvSpPr>
                    <a:spLocks noChangeArrowheads="1"/>
                  </p:cNvSpPr>
                  <p:nvPr/>
                </p:nvSpPr>
                <p:spPr bwMode="auto">
                  <a:xfrm>
                    <a:off x="1152" y="1100"/>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75" name="Oval 9"/>
                  <p:cNvSpPr>
                    <a:spLocks noChangeArrowheads="1"/>
                  </p:cNvSpPr>
                  <p:nvPr/>
                </p:nvSpPr>
                <p:spPr bwMode="auto">
                  <a:xfrm>
                    <a:off x="1152" y="1052"/>
                    <a:ext cx="1200" cy="391"/>
                  </a:xfrm>
                  <a:prstGeom prst="ellipse">
                    <a:avLst/>
                  </a:prstGeom>
                  <a:grpFill/>
                  <a:ln w="25400">
                    <a:solidFill>
                      <a:schemeClr val="bg1"/>
                    </a:solidFill>
                    <a:round/>
                    <a:headEnd/>
                    <a:tailEnd/>
                  </a:ln>
                  <a:effectLst/>
                </p:spPr>
                <p:txBody>
                  <a:bodyPr anchor="ctr">
                    <a:spAutoFit/>
                  </a:bodyPr>
                  <a:lstStyle/>
                  <a:p>
                    <a:endParaRPr lang="en-US" sz="1013"/>
                  </a:p>
                </p:txBody>
              </p:sp>
            </p:grpSp>
            <p:grpSp>
              <p:nvGrpSpPr>
                <p:cNvPr id="67" name="Group 10"/>
                <p:cNvGrpSpPr>
                  <a:grpSpLocks/>
                </p:cNvGrpSpPr>
                <p:nvPr/>
              </p:nvGrpSpPr>
              <p:grpSpPr bwMode="auto">
                <a:xfrm>
                  <a:off x="1152" y="860"/>
                  <a:ext cx="1200" cy="535"/>
                  <a:chOff x="1152" y="1052"/>
                  <a:chExt cx="1200" cy="535"/>
                </a:xfrm>
                <a:grpFill/>
              </p:grpSpPr>
              <p:sp>
                <p:nvSpPr>
                  <p:cNvPr id="68" name="Oval 11"/>
                  <p:cNvSpPr>
                    <a:spLocks noChangeArrowheads="1"/>
                  </p:cNvSpPr>
                  <p:nvPr/>
                </p:nvSpPr>
                <p:spPr bwMode="auto">
                  <a:xfrm>
                    <a:off x="1152" y="1196"/>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9" name="Oval 12"/>
                  <p:cNvSpPr>
                    <a:spLocks noChangeArrowheads="1"/>
                  </p:cNvSpPr>
                  <p:nvPr/>
                </p:nvSpPr>
                <p:spPr bwMode="auto">
                  <a:xfrm>
                    <a:off x="1152" y="1148"/>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70" name="Oval 13"/>
                  <p:cNvSpPr>
                    <a:spLocks noChangeArrowheads="1"/>
                  </p:cNvSpPr>
                  <p:nvPr/>
                </p:nvSpPr>
                <p:spPr bwMode="auto">
                  <a:xfrm>
                    <a:off x="1152" y="1100"/>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71" name="Oval 14"/>
                  <p:cNvSpPr>
                    <a:spLocks noChangeArrowheads="1"/>
                  </p:cNvSpPr>
                  <p:nvPr/>
                </p:nvSpPr>
                <p:spPr bwMode="auto">
                  <a:xfrm>
                    <a:off x="1152" y="1052"/>
                    <a:ext cx="1200" cy="391"/>
                  </a:xfrm>
                  <a:prstGeom prst="ellipse">
                    <a:avLst/>
                  </a:prstGeom>
                  <a:grpFill/>
                  <a:ln w="25400">
                    <a:solidFill>
                      <a:schemeClr val="bg1"/>
                    </a:solidFill>
                    <a:round/>
                    <a:headEnd/>
                    <a:tailEnd/>
                  </a:ln>
                  <a:effectLst/>
                </p:spPr>
                <p:txBody>
                  <a:bodyPr anchor="ctr">
                    <a:spAutoFit/>
                  </a:bodyPr>
                  <a:lstStyle/>
                  <a:p>
                    <a:endParaRPr lang="en-US" sz="1013"/>
                  </a:p>
                </p:txBody>
              </p:sp>
            </p:grpSp>
          </p:grpSp>
          <p:grpSp>
            <p:nvGrpSpPr>
              <p:cNvPr id="55" name="Group 15"/>
              <p:cNvGrpSpPr>
                <a:grpSpLocks/>
              </p:cNvGrpSpPr>
              <p:nvPr/>
            </p:nvGrpSpPr>
            <p:grpSpPr bwMode="auto">
              <a:xfrm>
                <a:off x="1152" y="908"/>
                <a:ext cx="1200" cy="727"/>
                <a:chOff x="1152" y="860"/>
                <a:chExt cx="1200" cy="727"/>
              </a:xfrm>
              <a:grpFill/>
            </p:grpSpPr>
            <p:grpSp>
              <p:nvGrpSpPr>
                <p:cNvPr id="56" name="Group 16"/>
                <p:cNvGrpSpPr>
                  <a:grpSpLocks/>
                </p:cNvGrpSpPr>
                <p:nvPr/>
              </p:nvGrpSpPr>
              <p:grpSpPr bwMode="auto">
                <a:xfrm>
                  <a:off x="1152" y="1052"/>
                  <a:ext cx="1200" cy="535"/>
                  <a:chOff x="1152" y="1052"/>
                  <a:chExt cx="1200" cy="535"/>
                </a:xfrm>
                <a:grpFill/>
              </p:grpSpPr>
              <p:sp>
                <p:nvSpPr>
                  <p:cNvPr id="62" name="Oval 17"/>
                  <p:cNvSpPr>
                    <a:spLocks noChangeArrowheads="1"/>
                  </p:cNvSpPr>
                  <p:nvPr/>
                </p:nvSpPr>
                <p:spPr bwMode="auto">
                  <a:xfrm>
                    <a:off x="1152" y="1196"/>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3" name="Oval 18"/>
                  <p:cNvSpPr>
                    <a:spLocks noChangeArrowheads="1"/>
                  </p:cNvSpPr>
                  <p:nvPr/>
                </p:nvSpPr>
                <p:spPr bwMode="auto">
                  <a:xfrm>
                    <a:off x="1152" y="1148"/>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4" name="Oval 19"/>
                  <p:cNvSpPr>
                    <a:spLocks noChangeArrowheads="1"/>
                  </p:cNvSpPr>
                  <p:nvPr/>
                </p:nvSpPr>
                <p:spPr bwMode="auto">
                  <a:xfrm>
                    <a:off x="1152" y="1100"/>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5" name="Oval 20"/>
                  <p:cNvSpPr>
                    <a:spLocks noChangeArrowheads="1"/>
                  </p:cNvSpPr>
                  <p:nvPr/>
                </p:nvSpPr>
                <p:spPr bwMode="auto">
                  <a:xfrm>
                    <a:off x="1152" y="1052"/>
                    <a:ext cx="1200" cy="391"/>
                  </a:xfrm>
                  <a:prstGeom prst="ellipse">
                    <a:avLst/>
                  </a:prstGeom>
                  <a:grpFill/>
                  <a:ln w="25400">
                    <a:solidFill>
                      <a:schemeClr val="bg1"/>
                    </a:solidFill>
                    <a:round/>
                    <a:headEnd/>
                    <a:tailEnd/>
                  </a:ln>
                  <a:effectLst/>
                </p:spPr>
                <p:txBody>
                  <a:bodyPr anchor="ctr">
                    <a:spAutoFit/>
                  </a:bodyPr>
                  <a:lstStyle/>
                  <a:p>
                    <a:endParaRPr lang="en-US" sz="1013"/>
                  </a:p>
                </p:txBody>
              </p:sp>
            </p:grpSp>
            <p:grpSp>
              <p:nvGrpSpPr>
                <p:cNvPr id="57" name="Group 21"/>
                <p:cNvGrpSpPr>
                  <a:grpSpLocks/>
                </p:cNvGrpSpPr>
                <p:nvPr/>
              </p:nvGrpSpPr>
              <p:grpSpPr bwMode="auto">
                <a:xfrm>
                  <a:off x="1152" y="860"/>
                  <a:ext cx="1200" cy="535"/>
                  <a:chOff x="1152" y="1052"/>
                  <a:chExt cx="1200" cy="535"/>
                </a:xfrm>
                <a:grpFill/>
              </p:grpSpPr>
              <p:sp>
                <p:nvSpPr>
                  <p:cNvPr id="58" name="Oval 22"/>
                  <p:cNvSpPr>
                    <a:spLocks noChangeArrowheads="1"/>
                  </p:cNvSpPr>
                  <p:nvPr/>
                </p:nvSpPr>
                <p:spPr bwMode="auto">
                  <a:xfrm>
                    <a:off x="1152" y="1196"/>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59" name="Oval 23"/>
                  <p:cNvSpPr>
                    <a:spLocks noChangeArrowheads="1"/>
                  </p:cNvSpPr>
                  <p:nvPr/>
                </p:nvSpPr>
                <p:spPr bwMode="auto">
                  <a:xfrm>
                    <a:off x="1152" y="1148"/>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0" name="Oval 24"/>
                  <p:cNvSpPr>
                    <a:spLocks noChangeArrowheads="1"/>
                  </p:cNvSpPr>
                  <p:nvPr/>
                </p:nvSpPr>
                <p:spPr bwMode="auto">
                  <a:xfrm>
                    <a:off x="1152" y="1100"/>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1" name="Oval 25"/>
                  <p:cNvSpPr>
                    <a:spLocks noChangeArrowheads="1"/>
                  </p:cNvSpPr>
                  <p:nvPr/>
                </p:nvSpPr>
                <p:spPr bwMode="auto">
                  <a:xfrm>
                    <a:off x="1152" y="1052"/>
                    <a:ext cx="1200" cy="391"/>
                  </a:xfrm>
                  <a:prstGeom prst="ellipse">
                    <a:avLst/>
                  </a:prstGeom>
                  <a:grpFill/>
                  <a:ln w="25400">
                    <a:solidFill>
                      <a:schemeClr val="bg1"/>
                    </a:solidFill>
                    <a:round/>
                    <a:headEnd/>
                    <a:tailEnd/>
                  </a:ln>
                  <a:effectLst/>
                </p:spPr>
                <p:txBody>
                  <a:bodyPr anchor="ctr">
                    <a:spAutoFit/>
                  </a:bodyPr>
                  <a:lstStyle/>
                  <a:p>
                    <a:endParaRPr lang="en-US" sz="1013"/>
                  </a:p>
                </p:txBody>
              </p:sp>
            </p:grpSp>
          </p:grpSp>
        </p:grpSp>
      </p:grpSp>
      <p:sp>
        <p:nvSpPr>
          <p:cNvPr id="5" name="Rectangular Callout 4"/>
          <p:cNvSpPr/>
          <p:nvPr/>
        </p:nvSpPr>
        <p:spPr>
          <a:xfrm>
            <a:off x="1430634" y="1669852"/>
            <a:ext cx="1134924" cy="1751695"/>
          </a:xfrm>
          <a:prstGeom prst="wedgeRectCallout">
            <a:avLst>
              <a:gd name="adj1" fmla="val 137639"/>
              <a:gd name="adj2" fmla="val -7846"/>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9958" y="3880939"/>
            <a:ext cx="3423475" cy="695393"/>
          </a:xfrm>
          <a:prstGeom prst="rect">
            <a:avLst/>
          </a:prstGeom>
        </p:spPr>
      </p:pic>
      <p:sp>
        <p:nvSpPr>
          <p:cNvPr id="76" name="Content Placeholder 2"/>
          <p:cNvSpPr txBox="1">
            <a:spLocks/>
          </p:cNvSpPr>
          <p:nvPr/>
        </p:nvSpPr>
        <p:spPr>
          <a:xfrm>
            <a:off x="1700213" y="3614308"/>
            <a:ext cx="5915025" cy="588896"/>
          </a:xfrm>
          <a:prstGeom prst="rect">
            <a:avLst/>
          </a:prstGeom>
        </p:spPr>
        <p:txBody>
          <a:bodyPr vert="horz" lIns="51435" tIns="25718" rIns="51435" bIns="257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575" dirty="0"/>
          </a:p>
        </p:txBody>
      </p:sp>
    </p:spTree>
    <p:extLst>
      <p:ext uri="{BB962C8B-B14F-4D97-AF65-F5344CB8AC3E}">
        <p14:creationId xmlns:p14="http://schemas.microsoft.com/office/powerpoint/2010/main" val="106527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8" fill="hold" nodeType="clickEffect">
                                  <p:stCondLst>
                                    <p:cond delay="0"/>
                                  </p:stCondLst>
                                  <p:childTnLst>
                                    <p:animEffect transition="out" filter="wheel(8)">
                                      <p:cBhvr>
                                        <p:cTn id="6" dur="2000"/>
                                        <p:tgtEl>
                                          <p:spTgt spid="79"/>
                                        </p:tgtEl>
                                      </p:cBhvr>
                                    </p:animEffect>
                                    <p:set>
                                      <p:cBhvr>
                                        <p:cTn id="7" dur="1" fill="hold">
                                          <p:stCondLst>
                                            <p:cond delay="1999"/>
                                          </p:stCondLst>
                                        </p:cTn>
                                        <p:tgtEl>
                                          <p:spTgt spid="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Properties of Differential Privacy</a:t>
            </a:r>
          </a:p>
        </p:txBody>
      </p:sp>
      <p:sp>
        <p:nvSpPr>
          <p:cNvPr id="3" name="Text Placeholder 2"/>
          <p:cNvSpPr>
            <a:spLocks noGrp="1"/>
          </p:cNvSpPr>
          <p:nvPr>
            <p:ph type="body" idx="1"/>
          </p:nvPr>
        </p:nvSpPr>
        <p:spPr/>
        <p:txBody>
          <a:bodyPr/>
          <a:lstStyle/>
          <a:p>
            <a:r>
              <a:rPr lang="en-US" dirty="0">
                <a:solidFill>
                  <a:srgbClr val="FF0000"/>
                </a:solidFill>
              </a:rPr>
              <a:t>Future-Proof</a:t>
            </a:r>
          </a:p>
          <a:p>
            <a:pPr lvl="1">
              <a:spcBef>
                <a:spcPts val="600"/>
              </a:spcBef>
            </a:pPr>
            <a:r>
              <a:rPr lang="en-US" sz="1800" dirty="0">
                <a:solidFill>
                  <a:schemeClr val="bg2"/>
                </a:solidFill>
              </a:rPr>
              <a:t>Resilient to present – or future – information from other sources</a:t>
            </a:r>
          </a:p>
          <a:p>
            <a:pPr>
              <a:spcBef>
                <a:spcPts val="1800"/>
              </a:spcBef>
            </a:pPr>
            <a:r>
              <a:rPr lang="en-US" dirty="0">
                <a:solidFill>
                  <a:srgbClr val="FF0000"/>
                </a:solidFill>
              </a:rPr>
              <a:t>Composes Gracefully and Automatically</a:t>
            </a:r>
          </a:p>
          <a:p>
            <a:pPr lvl="1">
              <a:spcBef>
                <a:spcPts val="600"/>
              </a:spcBef>
            </a:pPr>
            <a:r>
              <a:rPr lang="en-US" sz="1800" dirty="0"/>
              <a:t>Understand accumulated privacy loss over multiple adaptively chosen computations; at </a:t>
            </a:r>
            <a:r>
              <a:rPr lang="en-US" sz="1800" i="1" dirty="0"/>
              <a:t>worst</a:t>
            </a:r>
            <a:r>
              <a:rPr lang="en-US" sz="1800" dirty="0"/>
              <a:t> the epsilons add up</a:t>
            </a:r>
          </a:p>
          <a:p>
            <a:pPr>
              <a:spcBef>
                <a:spcPts val="1200"/>
              </a:spcBef>
            </a:pPr>
            <a:r>
              <a:rPr lang="en-US" dirty="0">
                <a:solidFill>
                  <a:srgbClr val="FF0000"/>
                </a:solidFill>
              </a:rPr>
              <a:t>Differential privacy is </a:t>
            </a:r>
            <a:r>
              <a:rPr lang="en-US" u="sng" dirty="0">
                <a:solidFill>
                  <a:srgbClr val="FF0000"/>
                </a:solidFill>
              </a:rPr>
              <a:t>programmable</a:t>
            </a:r>
          </a:p>
          <a:p>
            <a:pPr lvl="1">
              <a:spcBef>
                <a:spcPts val="1200"/>
              </a:spcBef>
            </a:pPr>
            <a:endParaRPr lang="en-US" sz="1800" dirty="0">
              <a:solidFill>
                <a:srgbClr val="FF0000"/>
              </a:solidFill>
            </a:endParaRPr>
          </a:p>
        </p:txBody>
      </p:sp>
      <p:grpSp>
        <p:nvGrpSpPr>
          <p:cNvPr id="4" name="Group 3"/>
          <p:cNvGrpSpPr/>
          <p:nvPr/>
        </p:nvGrpSpPr>
        <p:grpSpPr>
          <a:xfrm>
            <a:off x="6165309" y="3648838"/>
            <a:ext cx="2909950" cy="1426039"/>
            <a:chOff x="3535842" y="1824589"/>
            <a:chExt cx="2909950" cy="1426039"/>
          </a:xfrm>
        </p:grpSpPr>
        <p:grpSp>
          <p:nvGrpSpPr>
            <p:cNvPr id="5" name="Group 4"/>
            <p:cNvGrpSpPr/>
            <p:nvPr/>
          </p:nvGrpSpPr>
          <p:grpSpPr>
            <a:xfrm>
              <a:off x="4876208" y="1824589"/>
              <a:ext cx="490040" cy="399083"/>
              <a:chOff x="5410200" y="810133"/>
              <a:chExt cx="871182" cy="709479"/>
            </a:xfrm>
          </p:grpSpPr>
          <p:sp>
            <p:nvSpPr>
              <p:cNvPr id="46" name="Line 43"/>
              <p:cNvSpPr>
                <a:spLocks noChangeShapeType="1"/>
              </p:cNvSpPr>
              <p:nvPr/>
            </p:nvSpPr>
            <p:spPr bwMode="auto">
              <a:xfrm>
                <a:off x="5410200" y="1146412"/>
                <a:ext cx="838200" cy="0"/>
              </a:xfrm>
              <a:prstGeom prst="line">
                <a:avLst/>
              </a:prstGeom>
              <a:noFill/>
              <a:ln w="38100">
                <a:solidFill>
                  <a:sysClr val="windowText" lastClr="000000"/>
                </a:solidFill>
                <a:round/>
                <a:headEnd type="triangle" w="med" len="med"/>
                <a:tailEnd type="none" w="med" len="med"/>
              </a:ln>
              <a:effectLst/>
            </p:spPr>
            <p:txBody>
              <a:bodyPr>
                <a:spAutoFit/>
              </a:bodyPr>
              <a:lstStyle/>
              <a:p>
                <a:pPr>
                  <a:defRPr/>
                </a:pPr>
                <a:endParaRPr lang="en-US" sz="1013">
                  <a:solidFill>
                    <a:prstClr val="black"/>
                  </a:solidFill>
                  <a:latin typeface="Calibri"/>
                </a:endParaRPr>
              </a:p>
            </p:txBody>
          </p:sp>
          <p:sp>
            <p:nvSpPr>
              <p:cNvPr id="47" name="Line 43"/>
              <p:cNvSpPr>
                <a:spLocks noChangeShapeType="1"/>
              </p:cNvSpPr>
              <p:nvPr/>
            </p:nvSpPr>
            <p:spPr bwMode="auto">
              <a:xfrm>
                <a:off x="5443182" y="1430923"/>
                <a:ext cx="838200" cy="0"/>
              </a:xfrm>
              <a:prstGeom prst="line">
                <a:avLst/>
              </a:prstGeom>
              <a:noFill/>
              <a:ln w="38100">
                <a:solidFill>
                  <a:sysClr val="windowText" lastClr="000000"/>
                </a:solidFill>
                <a:round/>
                <a:headEnd type="none" w="med" len="med"/>
                <a:tailEnd type="triangle" w="med" len="med"/>
              </a:ln>
              <a:effectLst/>
            </p:spPr>
            <p:txBody>
              <a:bodyPr>
                <a:spAutoFit/>
              </a:bodyPr>
              <a:lstStyle/>
              <a:p>
                <a:pPr>
                  <a:defRPr/>
                </a:pPr>
                <a:endParaRPr lang="en-US" sz="1013">
                  <a:solidFill>
                    <a:prstClr val="black"/>
                  </a:solidFill>
                  <a:latin typeface="Calibri"/>
                </a:endParaRPr>
              </a:p>
            </p:txBody>
          </p:sp>
          <p:sp>
            <p:nvSpPr>
              <p:cNvPr id="48" name="TextBox 47"/>
              <p:cNvSpPr txBox="1"/>
              <p:nvPr/>
            </p:nvSpPr>
            <p:spPr>
              <a:xfrm>
                <a:off x="5715000" y="810133"/>
                <a:ext cx="504981" cy="410367"/>
              </a:xfrm>
              <a:prstGeom prst="rect">
                <a:avLst/>
              </a:prstGeom>
              <a:noFill/>
            </p:spPr>
            <p:txBody>
              <a:bodyPr wrap="none" rtlCol="0">
                <a:spAutoFit/>
              </a:bodyPr>
              <a:lstStyle/>
              <a:p>
                <a:pPr>
                  <a:defRPr/>
                </a:pPr>
                <a:r>
                  <a:rPr lang="en-US" sz="900" dirty="0">
                    <a:solidFill>
                      <a:prstClr val="black"/>
                    </a:solidFill>
                    <a:latin typeface="Calibri"/>
                  </a:rPr>
                  <a:t>q</a:t>
                </a:r>
                <a:r>
                  <a:rPr lang="en-US" sz="900" baseline="-25000" dirty="0">
                    <a:solidFill>
                      <a:prstClr val="black"/>
                    </a:solidFill>
                    <a:latin typeface="Calibri"/>
                  </a:rPr>
                  <a:t>1</a:t>
                </a:r>
              </a:p>
            </p:txBody>
          </p:sp>
          <p:sp>
            <p:nvSpPr>
              <p:cNvPr id="49" name="TextBox 48"/>
              <p:cNvSpPr txBox="1"/>
              <p:nvPr/>
            </p:nvSpPr>
            <p:spPr>
              <a:xfrm>
                <a:off x="5715000" y="1109245"/>
                <a:ext cx="493582" cy="410367"/>
              </a:xfrm>
              <a:prstGeom prst="rect">
                <a:avLst/>
              </a:prstGeom>
              <a:noFill/>
            </p:spPr>
            <p:txBody>
              <a:bodyPr wrap="none" rtlCol="0">
                <a:spAutoFit/>
              </a:bodyPr>
              <a:lstStyle/>
              <a:p>
                <a:pPr>
                  <a:defRPr/>
                </a:pPr>
                <a:r>
                  <a:rPr lang="en-US" sz="900" dirty="0">
                    <a:solidFill>
                      <a:prstClr val="black"/>
                    </a:solidFill>
                    <a:latin typeface="Calibri"/>
                  </a:rPr>
                  <a:t>a</a:t>
                </a:r>
                <a:r>
                  <a:rPr lang="en-US" sz="900" baseline="-25000" dirty="0">
                    <a:solidFill>
                      <a:prstClr val="black"/>
                    </a:solidFill>
                    <a:latin typeface="Calibri"/>
                  </a:rPr>
                  <a:t>1</a:t>
                </a:r>
              </a:p>
            </p:txBody>
          </p:sp>
        </p:grpSp>
        <p:grpSp>
          <p:nvGrpSpPr>
            <p:cNvPr id="6" name="Group 5"/>
            <p:cNvGrpSpPr/>
            <p:nvPr/>
          </p:nvGrpSpPr>
          <p:grpSpPr>
            <a:xfrm>
              <a:off x="3535842" y="1918260"/>
              <a:ext cx="2909950" cy="1332368"/>
              <a:chOff x="4055160" y="2267238"/>
              <a:chExt cx="5173244" cy="2368654"/>
            </a:xfrm>
          </p:grpSpPr>
          <p:grpSp>
            <p:nvGrpSpPr>
              <p:cNvPr id="7" name="Group 6"/>
              <p:cNvGrpSpPr/>
              <p:nvPr/>
            </p:nvGrpSpPr>
            <p:grpSpPr>
              <a:xfrm>
                <a:off x="4177348" y="2267238"/>
                <a:ext cx="5051056" cy="2368654"/>
                <a:chOff x="3149514" y="976657"/>
                <a:chExt cx="5051056" cy="2368654"/>
              </a:xfrm>
            </p:grpSpPr>
            <p:sp>
              <p:nvSpPr>
                <p:cNvPr id="31" name="Text Box 26"/>
                <p:cNvSpPr txBox="1">
                  <a:spLocks noChangeArrowheads="1"/>
                </p:cNvSpPr>
                <p:nvPr/>
              </p:nvSpPr>
              <p:spPr bwMode="auto">
                <a:xfrm>
                  <a:off x="3149514" y="2750276"/>
                  <a:ext cx="1690491" cy="595035"/>
                </a:xfrm>
                <a:prstGeom prst="rect">
                  <a:avLst/>
                </a:prstGeom>
                <a:noFill/>
                <a:ln w="25400">
                  <a:noFill/>
                  <a:miter lim="800000"/>
                  <a:headEnd/>
                  <a:tailEnd/>
                </a:ln>
                <a:effectLst/>
              </p:spPr>
              <p:txBody>
                <a:bodyPr wrap="none">
                  <a:spAutoFit/>
                </a:bodyPr>
                <a:lstStyle/>
                <a:p>
                  <a:pPr algn="ctr">
                    <a:defRPr/>
                  </a:pPr>
                  <a:r>
                    <a:rPr lang="en-US" sz="1575" dirty="0">
                      <a:solidFill>
                        <a:prstClr val="black"/>
                      </a:solidFill>
                      <a:latin typeface="Calibri"/>
                    </a:rPr>
                    <a:t>Database</a:t>
                  </a:r>
                  <a:endParaRPr lang="en-US" sz="1575" baseline="30000" dirty="0">
                    <a:solidFill>
                      <a:prstClr val="black"/>
                    </a:solidFill>
                    <a:latin typeface="Calibri"/>
                  </a:endParaRPr>
                </a:p>
              </p:txBody>
            </p:sp>
            <p:sp>
              <p:nvSpPr>
                <p:cNvPr id="32" name="Text Box 26"/>
                <p:cNvSpPr txBox="1">
                  <a:spLocks noChangeArrowheads="1"/>
                </p:cNvSpPr>
                <p:nvPr/>
              </p:nvSpPr>
              <p:spPr bwMode="auto">
                <a:xfrm>
                  <a:off x="6108259" y="2750276"/>
                  <a:ext cx="2092311" cy="595035"/>
                </a:xfrm>
                <a:prstGeom prst="rect">
                  <a:avLst/>
                </a:prstGeom>
                <a:noFill/>
                <a:ln w="25400">
                  <a:noFill/>
                  <a:miter lim="800000"/>
                  <a:headEnd/>
                  <a:tailEnd/>
                </a:ln>
                <a:effectLst/>
              </p:spPr>
              <p:txBody>
                <a:bodyPr wrap="none">
                  <a:spAutoFit/>
                </a:bodyPr>
                <a:lstStyle/>
                <a:p>
                  <a:pPr algn="ctr">
                    <a:defRPr/>
                  </a:pPr>
                  <a:r>
                    <a:rPr lang="en-US" sz="1575" dirty="0">
                      <a:solidFill>
                        <a:prstClr val="black"/>
                      </a:solidFill>
                      <a:latin typeface="Calibri"/>
                    </a:rPr>
                    <a:t>data analyst</a:t>
                  </a:r>
                  <a:endParaRPr lang="en-US" sz="1575" baseline="30000" dirty="0">
                    <a:solidFill>
                      <a:prstClr val="black"/>
                    </a:solidFill>
                    <a:latin typeface="Calibri"/>
                  </a:endParaRPr>
                </a:p>
              </p:txBody>
            </p:sp>
            <p:sp>
              <p:nvSpPr>
                <p:cNvPr id="33" name="Text Box 44"/>
                <p:cNvSpPr txBox="1">
                  <a:spLocks noChangeArrowheads="1"/>
                </p:cNvSpPr>
                <p:nvPr/>
              </p:nvSpPr>
              <p:spPr bwMode="auto">
                <a:xfrm>
                  <a:off x="4547574" y="1505635"/>
                  <a:ext cx="724416" cy="718146"/>
                </a:xfrm>
                <a:prstGeom prst="rect">
                  <a:avLst/>
                </a:prstGeom>
                <a:noFill/>
                <a:ln w="25400">
                  <a:noFill/>
                  <a:miter lim="800000"/>
                  <a:headEnd/>
                  <a:tailEnd/>
                </a:ln>
                <a:effectLst/>
              </p:spPr>
              <p:txBody>
                <a:bodyPr wrap="none">
                  <a:spAutoFit/>
                </a:bodyPr>
                <a:lstStyle/>
                <a:p>
                  <a:pPr algn="ctr">
                    <a:defRPr/>
                  </a:pPr>
                  <a:r>
                    <a:rPr lang="en-US" sz="2025" dirty="0">
                      <a:solidFill>
                        <a:prstClr val="white"/>
                      </a:solidFill>
                      <a:latin typeface="Calibri"/>
                    </a:rPr>
                    <a:t>M</a:t>
                  </a:r>
                </a:p>
              </p:txBody>
            </p:sp>
            <p:grpSp>
              <p:nvGrpSpPr>
                <p:cNvPr id="34" name="Group 33"/>
                <p:cNvGrpSpPr/>
                <p:nvPr/>
              </p:nvGrpSpPr>
              <p:grpSpPr>
                <a:xfrm>
                  <a:off x="5410200" y="1371600"/>
                  <a:ext cx="881418" cy="1536538"/>
                  <a:chOff x="5410200" y="1371600"/>
                  <a:chExt cx="881418" cy="1536538"/>
                </a:xfrm>
              </p:grpSpPr>
              <p:grpSp>
                <p:nvGrpSpPr>
                  <p:cNvPr id="36" name="Group 35"/>
                  <p:cNvGrpSpPr/>
                  <p:nvPr/>
                </p:nvGrpSpPr>
                <p:grpSpPr>
                  <a:xfrm>
                    <a:off x="5410200" y="1371600"/>
                    <a:ext cx="881418" cy="1291015"/>
                    <a:chOff x="5410200" y="1371600"/>
                    <a:chExt cx="881418" cy="1291015"/>
                  </a:xfrm>
                </p:grpSpPr>
                <p:sp>
                  <p:nvSpPr>
                    <p:cNvPr id="38" name="Line 43"/>
                    <p:cNvSpPr>
                      <a:spLocks noChangeShapeType="1"/>
                    </p:cNvSpPr>
                    <p:nvPr/>
                  </p:nvSpPr>
                  <p:spPr bwMode="auto">
                    <a:xfrm>
                      <a:off x="5410200" y="1707879"/>
                      <a:ext cx="838200" cy="0"/>
                    </a:xfrm>
                    <a:prstGeom prst="line">
                      <a:avLst/>
                    </a:prstGeom>
                    <a:noFill/>
                    <a:ln w="38100">
                      <a:solidFill>
                        <a:sysClr val="windowText" lastClr="000000"/>
                      </a:solidFill>
                      <a:round/>
                      <a:headEnd type="triangle" w="med" len="med"/>
                      <a:tailEnd type="none" w="med" len="med"/>
                    </a:ln>
                    <a:effectLst/>
                  </p:spPr>
                  <p:txBody>
                    <a:bodyPr>
                      <a:spAutoFit/>
                    </a:bodyPr>
                    <a:lstStyle/>
                    <a:p>
                      <a:pPr>
                        <a:defRPr/>
                      </a:pPr>
                      <a:endParaRPr lang="en-US" sz="1013">
                        <a:solidFill>
                          <a:prstClr val="black"/>
                        </a:solidFill>
                        <a:latin typeface="Calibri"/>
                      </a:endParaRPr>
                    </a:p>
                  </p:txBody>
                </p:sp>
                <p:sp>
                  <p:nvSpPr>
                    <p:cNvPr id="39" name="Line 43"/>
                    <p:cNvSpPr>
                      <a:spLocks noChangeShapeType="1"/>
                    </p:cNvSpPr>
                    <p:nvPr/>
                  </p:nvSpPr>
                  <p:spPr bwMode="auto">
                    <a:xfrm>
                      <a:off x="5453418" y="2009267"/>
                      <a:ext cx="838200" cy="0"/>
                    </a:xfrm>
                    <a:prstGeom prst="line">
                      <a:avLst/>
                    </a:prstGeom>
                    <a:noFill/>
                    <a:ln w="38100">
                      <a:solidFill>
                        <a:sysClr val="windowText" lastClr="000000"/>
                      </a:solidFill>
                      <a:round/>
                      <a:headEnd type="none" w="med" len="med"/>
                      <a:tailEnd type="triangle" w="med" len="med"/>
                    </a:ln>
                    <a:effectLst/>
                  </p:spPr>
                  <p:txBody>
                    <a:bodyPr>
                      <a:spAutoFit/>
                    </a:bodyPr>
                    <a:lstStyle/>
                    <a:p>
                      <a:pPr>
                        <a:defRPr/>
                      </a:pPr>
                      <a:endParaRPr lang="en-US" sz="1013">
                        <a:solidFill>
                          <a:prstClr val="black"/>
                        </a:solidFill>
                        <a:latin typeface="Calibri"/>
                      </a:endParaRPr>
                    </a:p>
                  </p:txBody>
                </p:sp>
                <p:sp>
                  <p:nvSpPr>
                    <p:cNvPr id="40" name="TextBox 39"/>
                    <p:cNvSpPr txBox="1"/>
                    <p:nvPr/>
                  </p:nvSpPr>
                  <p:spPr>
                    <a:xfrm>
                      <a:off x="5715000" y="1371600"/>
                      <a:ext cx="504981" cy="410368"/>
                    </a:xfrm>
                    <a:prstGeom prst="rect">
                      <a:avLst/>
                    </a:prstGeom>
                    <a:noFill/>
                  </p:spPr>
                  <p:txBody>
                    <a:bodyPr wrap="none" rtlCol="0">
                      <a:spAutoFit/>
                    </a:bodyPr>
                    <a:lstStyle/>
                    <a:p>
                      <a:pPr>
                        <a:defRPr/>
                      </a:pPr>
                      <a:r>
                        <a:rPr lang="en-US" sz="900" dirty="0">
                          <a:solidFill>
                            <a:prstClr val="black"/>
                          </a:solidFill>
                          <a:latin typeface="Calibri"/>
                        </a:rPr>
                        <a:t>q</a:t>
                      </a:r>
                      <a:r>
                        <a:rPr lang="en-US" sz="900" baseline="-25000" dirty="0">
                          <a:solidFill>
                            <a:prstClr val="black"/>
                          </a:solidFill>
                          <a:latin typeface="Calibri"/>
                        </a:rPr>
                        <a:t>2</a:t>
                      </a:r>
                    </a:p>
                  </p:txBody>
                </p:sp>
                <p:sp>
                  <p:nvSpPr>
                    <p:cNvPr id="41" name="TextBox 40"/>
                    <p:cNvSpPr txBox="1"/>
                    <p:nvPr/>
                  </p:nvSpPr>
                  <p:spPr>
                    <a:xfrm>
                      <a:off x="5735003" y="1670713"/>
                      <a:ext cx="493582" cy="410368"/>
                    </a:xfrm>
                    <a:prstGeom prst="rect">
                      <a:avLst/>
                    </a:prstGeom>
                    <a:noFill/>
                  </p:spPr>
                  <p:txBody>
                    <a:bodyPr wrap="none" rtlCol="0">
                      <a:spAutoFit/>
                    </a:bodyPr>
                    <a:lstStyle/>
                    <a:p>
                      <a:pPr>
                        <a:defRPr/>
                      </a:pPr>
                      <a:r>
                        <a:rPr lang="en-US" sz="900" dirty="0">
                          <a:solidFill>
                            <a:prstClr val="black"/>
                          </a:solidFill>
                          <a:latin typeface="Calibri"/>
                        </a:rPr>
                        <a:t>a</a:t>
                      </a:r>
                      <a:r>
                        <a:rPr lang="en-US" sz="900" baseline="-25000" dirty="0">
                          <a:solidFill>
                            <a:prstClr val="black"/>
                          </a:solidFill>
                          <a:latin typeface="Calibri"/>
                        </a:rPr>
                        <a:t>2</a:t>
                      </a:r>
                    </a:p>
                  </p:txBody>
                </p:sp>
                <p:sp>
                  <p:nvSpPr>
                    <p:cNvPr id="42" name="Line 43"/>
                    <p:cNvSpPr>
                      <a:spLocks noChangeShapeType="1"/>
                    </p:cNvSpPr>
                    <p:nvPr/>
                  </p:nvSpPr>
                  <p:spPr bwMode="auto">
                    <a:xfrm>
                      <a:off x="5410200" y="2289412"/>
                      <a:ext cx="838200" cy="0"/>
                    </a:xfrm>
                    <a:prstGeom prst="line">
                      <a:avLst/>
                    </a:prstGeom>
                    <a:noFill/>
                    <a:ln w="38100">
                      <a:solidFill>
                        <a:sysClr val="windowText" lastClr="000000"/>
                      </a:solidFill>
                      <a:round/>
                      <a:headEnd type="triangle" w="med" len="med"/>
                      <a:tailEnd type="none" w="med" len="med"/>
                    </a:ln>
                    <a:effectLst/>
                  </p:spPr>
                  <p:txBody>
                    <a:bodyPr>
                      <a:spAutoFit/>
                    </a:bodyPr>
                    <a:lstStyle/>
                    <a:p>
                      <a:pPr>
                        <a:defRPr/>
                      </a:pPr>
                      <a:endParaRPr lang="en-US" sz="1013">
                        <a:solidFill>
                          <a:prstClr val="black"/>
                        </a:solidFill>
                        <a:latin typeface="Calibri"/>
                      </a:endParaRPr>
                    </a:p>
                  </p:txBody>
                </p:sp>
                <p:sp>
                  <p:nvSpPr>
                    <p:cNvPr id="43" name="Line 43"/>
                    <p:cNvSpPr>
                      <a:spLocks noChangeShapeType="1"/>
                    </p:cNvSpPr>
                    <p:nvPr/>
                  </p:nvSpPr>
                  <p:spPr bwMode="auto">
                    <a:xfrm>
                      <a:off x="5443182" y="2590800"/>
                      <a:ext cx="838200" cy="0"/>
                    </a:xfrm>
                    <a:prstGeom prst="line">
                      <a:avLst/>
                    </a:prstGeom>
                    <a:noFill/>
                    <a:ln w="38100">
                      <a:solidFill>
                        <a:sysClr val="windowText" lastClr="000000"/>
                      </a:solidFill>
                      <a:round/>
                      <a:headEnd type="none" w="med" len="med"/>
                      <a:tailEnd type="triangle" w="med" len="med"/>
                    </a:ln>
                    <a:effectLst/>
                  </p:spPr>
                  <p:txBody>
                    <a:bodyPr>
                      <a:spAutoFit/>
                    </a:bodyPr>
                    <a:lstStyle/>
                    <a:p>
                      <a:pPr>
                        <a:defRPr/>
                      </a:pPr>
                      <a:endParaRPr lang="en-US" sz="1013">
                        <a:solidFill>
                          <a:prstClr val="black"/>
                        </a:solidFill>
                        <a:latin typeface="Calibri"/>
                      </a:endParaRPr>
                    </a:p>
                  </p:txBody>
                </p:sp>
                <p:sp>
                  <p:nvSpPr>
                    <p:cNvPr id="44" name="TextBox 43"/>
                    <p:cNvSpPr txBox="1"/>
                    <p:nvPr/>
                  </p:nvSpPr>
                  <p:spPr>
                    <a:xfrm>
                      <a:off x="5724769" y="1953132"/>
                      <a:ext cx="504981" cy="410368"/>
                    </a:xfrm>
                    <a:prstGeom prst="rect">
                      <a:avLst/>
                    </a:prstGeom>
                    <a:noFill/>
                  </p:spPr>
                  <p:txBody>
                    <a:bodyPr wrap="none" rtlCol="0">
                      <a:spAutoFit/>
                    </a:bodyPr>
                    <a:lstStyle/>
                    <a:p>
                      <a:pPr>
                        <a:defRPr/>
                      </a:pPr>
                      <a:r>
                        <a:rPr lang="en-US" sz="900" dirty="0">
                          <a:solidFill>
                            <a:prstClr val="black"/>
                          </a:solidFill>
                          <a:latin typeface="Calibri"/>
                        </a:rPr>
                        <a:t>q</a:t>
                      </a:r>
                      <a:r>
                        <a:rPr lang="en-US" sz="900" baseline="-25000" dirty="0">
                          <a:solidFill>
                            <a:prstClr val="black"/>
                          </a:solidFill>
                          <a:latin typeface="Calibri"/>
                        </a:rPr>
                        <a:t>3</a:t>
                      </a:r>
                    </a:p>
                  </p:txBody>
                </p:sp>
                <p:sp>
                  <p:nvSpPr>
                    <p:cNvPr id="45" name="TextBox 44"/>
                    <p:cNvSpPr txBox="1"/>
                    <p:nvPr/>
                  </p:nvSpPr>
                  <p:spPr>
                    <a:xfrm>
                      <a:off x="5735003" y="2252247"/>
                      <a:ext cx="493582" cy="410368"/>
                    </a:xfrm>
                    <a:prstGeom prst="rect">
                      <a:avLst/>
                    </a:prstGeom>
                    <a:noFill/>
                  </p:spPr>
                  <p:txBody>
                    <a:bodyPr wrap="none" rtlCol="0">
                      <a:spAutoFit/>
                    </a:bodyPr>
                    <a:lstStyle/>
                    <a:p>
                      <a:pPr>
                        <a:defRPr/>
                      </a:pPr>
                      <a:r>
                        <a:rPr lang="en-US" sz="900" dirty="0">
                          <a:solidFill>
                            <a:prstClr val="black"/>
                          </a:solidFill>
                          <a:latin typeface="Calibri"/>
                        </a:rPr>
                        <a:t>a</a:t>
                      </a:r>
                      <a:r>
                        <a:rPr lang="en-US" sz="900" baseline="-25000" dirty="0">
                          <a:solidFill>
                            <a:prstClr val="black"/>
                          </a:solidFill>
                          <a:latin typeface="Calibri"/>
                        </a:rPr>
                        <a:t>3</a:t>
                      </a:r>
                    </a:p>
                  </p:txBody>
                </p:sp>
              </p:grpSp>
              <p:cxnSp>
                <p:nvCxnSpPr>
                  <p:cNvPr id="37" name="Straight Connector 36"/>
                  <p:cNvCxnSpPr/>
                  <p:nvPr/>
                </p:nvCxnSpPr>
                <p:spPr>
                  <a:xfrm>
                    <a:off x="5894199" y="2644282"/>
                    <a:ext cx="0" cy="263856"/>
                  </a:xfrm>
                  <a:prstGeom prst="line">
                    <a:avLst/>
                  </a:prstGeom>
                  <a:noFill/>
                  <a:ln w="38100" cap="flat" cmpd="sng" algn="ctr">
                    <a:solidFill>
                      <a:sysClr val="windowText" lastClr="000000"/>
                    </a:solidFill>
                    <a:prstDash val="sysDot"/>
                  </a:ln>
                  <a:effectLst/>
                </p:spPr>
              </p:cxnSp>
            </p:grpSp>
            <p:pic>
              <p:nvPicPr>
                <p:cNvPr id="35" name="Picture 4" descr="C:\Users\salilv\AppData\Local\Microsoft\Windows\Temporary Internet Files\Content.IE5\AZQEMEKK\MC90038884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576439" y="976657"/>
                  <a:ext cx="1031443" cy="18278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a:grpSpLocks/>
              </p:cNvGrpSpPr>
              <p:nvPr/>
            </p:nvGrpSpPr>
            <p:grpSpPr bwMode="auto">
              <a:xfrm>
                <a:off x="4055160" y="2283270"/>
                <a:ext cx="1905000" cy="1763714"/>
                <a:chOff x="1152" y="908"/>
                <a:chExt cx="1200" cy="1111"/>
              </a:xfrm>
              <a:solidFill>
                <a:srgbClr val="00B050"/>
              </a:solidFill>
            </p:grpSpPr>
            <p:grpSp>
              <p:nvGrpSpPr>
                <p:cNvPr id="9" name="Group 8"/>
                <p:cNvGrpSpPr>
                  <a:grpSpLocks/>
                </p:cNvGrpSpPr>
                <p:nvPr/>
              </p:nvGrpSpPr>
              <p:grpSpPr bwMode="auto">
                <a:xfrm>
                  <a:off x="1152" y="1292"/>
                  <a:ext cx="1200" cy="727"/>
                  <a:chOff x="1152" y="860"/>
                  <a:chExt cx="1200" cy="727"/>
                </a:xfrm>
                <a:grpFill/>
              </p:grpSpPr>
              <p:grpSp>
                <p:nvGrpSpPr>
                  <p:cNvPr id="21" name="Group 5"/>
                  <p:cNvGrpSpPr>
                    <a:grpSpLocks/>
                  </p:cNvGrpSpPr>
                  <p:nvPr/>
                </p:nvGrpSpPr>
                <p:grpSpPr bwMode="auto">
                  <a:xfrm>
                    <a:off x="1152" y="1052"/>
                    <a:ext cx="1200" cy="535"/>
                    <a:chOff x="1152" y="1052"/>
                    <a:chExt cx="1200" cy="535"/>
                  </a:xfrm>
                  <a:grpFill/>
                </p:grpSpPr>
                <p:sp>
                  <p:nvSpPr>
                    <p:cNvPr id="27" name="Oval 6"/>
                    <p:cNvSpPr>
                      <a:spLocks noChangeArrowheads="1"/>
                    </p:cNvSpPr>
                    <p:nvPr/>
                  </p:nvSpPr>
                  <p:spPr bwMode="auto">
                    <a:xfrm>
                      <a:off x="1152" y="1196"/>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28" name="Oval 7"/>
                    <p:cNvSpPr>
                      <a:spLocks noChangeArrowheads="1"/>
                    </p:cNvSpPr>
                    <p:nvPr/>
                  </p:nvSpPr>
                  <p:spPr bwMode="auto">
                    <a:xfrm>
                      <a:off x="1152" y="1148"/>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29" name="Oval 8"/>
                    <p:cNvSpPr>
                      <a:spLocks noChangeArrowheads="1"/>
                    </p:cNvSpPr>
                    <p:nvPr/>
                  </p:nvSpPr>
                  <p:spPr bwMode="auto">
                    <a:xfrm>
                      <a:off x="1152" y="1100"/>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30" name="Oval 9"/>
                    <p:cNvSpPr>
                      <a:spLocks noChangeArrowheads="1"/>
                    </p:cNvSpPr>
                    <p:nvPr/>
                  </p:nvSpPr>
                  <p:spPr bwMode="auto">
                    <a:xfrm>
                      <a:off x="1152" y="1052"/>
                      <a:ext cx="1200" cy="391"/>
                    </a:xfrm>
                    <a:prstGeom prst="ellipse">
                      <a:avLst/>
                    </a:prstGeom>
                    <a:grpFill/>
                    <a:ln w="25400">
                      <a:solidFill>
                        <a:schemeClr val="bg1"/>
                      </a:solidFill>
                      <a:round/>
                      <a:headEnd/>
                      <a:tailEnd/>
                    </a:ln>
                    <a:effectLst/>
                  </p:spPr>
                  <p:txBody>
                    <a:bodyPr anchor="ctr">
                      <a:spAutoFit/>
                    </a:bodyPr>
                    <a:lstStyle/>
                    <a:p>
                      <a:endParaRPr lang="en-US" sz="1013"/>
                    </a:p>
                  </p:txBody>
                </p:sp>
              </p:grpSp>
              <p:grpSp>
                <p:nvGrpSpPr>
                  <p:cNvPr id="22" name="Group 10"/>
                  <p:cNvGrpSpPr>
                    <a:grpSpLocks/>
                  </p:cNvGrpSpPr>
                  <p:nvPr/>
                </p:nvGrpSpPr>
                <p:grpSpPr bwMode="auto">
                  <a:xfrm>
                    <a:off x="1152" y="860"/>
                    <a:ext cx="1200" cy="535"/>
                    <a:chOff x="1152" y="1052"/>
                    <a:chExt cx="1200" cy="535"/>
                  </a:xfrm>
                  <a:grpFill/>
                </p:grpSpPr>
                <p:sp>
                  <p:nvSpPr>
                    <p:cNvPr id="23" name="Oval 11"/>
                    <p:cNvSpPr>
                      <a:spLocks noChangeArrowheads="1"/>
                    </p:cNvSpPr>
                    <p:nvPr/>
                  </p:nvSpPr>
                  <p:spPr bwMode="auto">
                    <a:xfrm>
                      <a:off x="1152" y="1196"/>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24" name="Oval 12"/>
                    <p:cNvSpPr>
                      <a:spLocks noChangeArrowheads="1"/>
                    </p:cNvSpPr>
                    <p:nvPr/>
                  </p:nvSpPr>
                  <p:spPr bwMode="auto">
                    <a:xfrm>
                      <a:off x="1152" y="1148"/>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25" name="Oval 13"/>
                    <p:cNvSpPr>
                      <a:spLocks noChangeArrowheads="1"/>
                    </p:cNvSpPr>
                    <p:nvPr/>
                  </p:nvSpPr>
                  <p:spPr bwMode="auto">
                    <a:xfrm>
                      <a:off x="1152" y="1100"/>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26" name="Oval 14"/>
                    <p:cNvSpPr>
                      <a:spLocks noChangeArrowheads="1"/>
                    </p:cNvSpPr>
                    <p:nvPr/>
                  </p:nvSpPr>
                  <p:spPr bwMode="auto">
                    <a:xfrm>
                      <a:off x="1152" y="1052"/>
                      <a:ext cx="1200" cy="391"/>
                    </a:xfrm>
                    <a:prstGeom prst="ellipse">
                      <a:avLst/>
                    </a:prstGeom>
                    <a:grpFill/>
                    <a:ln w="25400">
                      <a:solidFill>
                        <a:schemeClr val="bg1"/>
                      </a:solidFill>
                      <a:round/>
                      <a:headEnd/>
                      <a:tailEnd/>
                    </a:ln>
                    <a:effectLst/>
                  </p:spPr>
                  <p:txBody>
                    <a:bodyPr anchor="ctr">
                      <a:spAutoFit/>
                    </a:bodyPr>
                    <a:lstStyle/>
                    <a:p>
                      <a:endParaRPr lang="en-US" sz="1013"/>
                    </a:p>
                  </p:txBody>
                </p:sp>
              </p:grpSp>
            </p:grpSp>
            <p:grpSp>
              <p:nvGrpSpPr>
                <p:cNvPr id="10" name="Group 15"/>
                <p:cNvGrpSpPr>
                  <a:grpSpLocks/>
                </p:cNvGrpSpPr>
                <p:nvPr/>
              </p:nvGrpSpPr>
              <p:grpSpPr bwMode="auto">
                <a:xfrm>
                  <a:off x="1152" y="908"/>
                  <a:ext cx="1200" cy="727"/>
                  <a:chOff x="1152" y="860"/>
                  <a:chExt cx="1200" cy="727"/>
                </a:xfrm>
                <a:grpFill/>
              </p:grpSpPr>
              <p:grpSp>
                <p:nvGrpSpPr>
                  <p:cNvPr id="11" name="Group 16"/>
                  <p:cNvGrpSpPr>
                    <a:grpSpLocks/>
                  </p:cNvGrpSpPr>
                  <p:nvPr/>
                </p:nvGrpSpPr>
                <p:grpSpPr bwMode="auto">
                  <a:xfrm>
                    <a:off x="1152" y="1052"/>
                    <a:ext cx="1200" cy="535"/>
                    <a:chOff x="1152" y="1052"/>
                    <a:chExt cx="1200" cy="535"/>
                  </a:xfrm>
                  <a:grpFill/>
                </p:grpSpPr>
                <p:sp>
                  <p:nvSpPr>
                    <p:cNvPr id="17" name="Oval 17"/>
                    <p:cNvSpPr>
                      <a:spLocks noChangeArrowheads="1"/>
                    </p:cNvSpPr>
                    <p:nvPr/>
                  </p:nvSpPr>
                  <p:spPr bwMode="auto">
                    <a:xfrm>
                      <a:off x="1152" y="1196"/>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18" name="Oval 18"/>
                    <p:cNvSpPr>
                      <a:spLocks noChangeArrowheads="1"/>
                    </p:cNvSpPr>
                    <p:nvPr/>
                  </p:nvSpPr>
                  <p:spPr bwMode="auto">
                    <a:xfrm>
                      <a:off x="1152" y="1148"/>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19" name="Oval 19"/>
                    <p:cNvSpPr>
                      <a:spLocks noChangeArrowheads="1"/>
                    </p:cNvSpPr>
                    <p:nvPr/>
                  </p:nvSpPr>
                  <p:spPr bwMode="auto">
                    <a:xfrm>
                      <a:off x="1152" y="1100"/>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20" name="Oval 20"/>
                    <p:cNvSpPr>
                      <a:spLocks noChangeArrowheads="1"/>
                    </p:cNvSpPr>
                    <p:nvPr/>
                  </p:nvSpPr>
                  <p:spPr bwMode="auto">
                    <a:xfrm>
                      <a:off x="1152" y="1052"/>
                      <a:ext cx="1200" cy="391"/>
                    </a:xfrm>
                    <a:prstGeom prst="ellipse">
                      <a:avLst/>
                    </a:prstGeom>
                    <a:grpFill/>
                    <a:ln w="25400">
                      <a:solidFill>
                        <a:schemeClr val="bg1"/>
                      </a:solidFill>
                      <a:round/>
                      <a:headEnd/>
                      <a:tailEnd/>
                    </a:ln>
                    <a:effectLst/>
                  </p:spPr>
                  <p:txBody>
                    <a:bodyPr anchor="ctr">
                      <a:spAutoFit/>
                    </a:bodyPr>
                    <a:lstStyle/>
                    <a:p>
                      <a:endParaRPr lang="en-US" sz="1013"/>
                    </a:p>
                  </p:txBody>
                </p:sp>
              </p:grpSp>
              <p:grpSp>
                <p:nvGrpSpPr>
                  <p:cNvPr id="12" name="Group 21"/>
                  <p:cNvGrpSpPr>
                    <a:grpSpLocks/>
                  </p:cNvGrpSpPr>
                  <p:nvPr/>
                </p:nvGrpSpPr>
                <p:grpSpPr bwMode="auto">
                  <a:xfrm>
                    <a:off x="1152" y="860"/>
                    <a:ext cx="1200" cy="535"/>
                    <a:chOff x="1152" y="1052"/>
                    <a:chExt cx="1200" cy="535"/>
                  </a:xfrm>
                  <a:grpFill/>
                </p:grpSpPr>
                <p:sp>
                  <p:nvSpPr>
                    <p:cNvPr id="13" name="Oval 22"/>
                    <p:cNvSpPr>
                      <a:spLocks noChangeArrowheads="1"/>
                    </p:cNvSpPr>
                    <p:nvPr/>
                  </p:nvSpPr>
                  <p:spPr bwMode="auto">
                    <a:xfrm>
                      <a:off x="1152" y="1196"/>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14" name="Oval 23"/>
                    <p:cNvSpPr>
                      <a:spLocks noChangeArrowheads="1"/>
                    </p:cNvSpPr>
                    <p:nvPr/>
                  </p:nvSpPr>
                  <p:spPr bwMode="auto">
                    <a:xfrm>
                      <a:off x="1152" y="1148"/>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15" name="Oval 24"/>
                    <p:cNvSpPr>
                      <a:spLocks noChangeArrowheads="1"/>
                    </p:cNvSpPr>
                    <p:nvPr/>
                  </p:nvSpPr>
                  <p:spPr bwMode="auto">
                    <a:xfrm>
                      <a:off x="1152" y="1100"/>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16" name="Oval 25"/>
                    <p:cNvSpPr>
                      <a:spLocks noChangeArrowheads="1"/>
                    </p:cNvSpPr>
                    <p:nvPr/>
                  </p:nvSpPr>
                  <p:spPr bwMode="auto">
                    <a:xfrm>
                      <a:off x="1152" y="1052"/>
                      <a:ext cx="1200" cy="391"/>
                    </a:xfrm>
                    <a:prstGeom prst="ellipse">
                      <a:avLst/>
                    </a:prstGeom>
                    <a:grpFill/>
                    <a:ln w="25400">
                      <a:solidFill>
                        <a:schemeClr val="bg1"/>
                      </a:solidFill>
                      <a:round/>
                      <a:headEnd/>
                      <a:tailEnd/>
                    </a:ln>
                    <a:effectLst/>
                  </p:spPr>
                  <p:txBody>
                    <a:bodyPr anchor="ctr">
                      <a:spAutoFit/>
                    </a:bodyPr>
                    <a:lstStyle/>
                    <a:p>
                      <a:endParaRPr lang="en-US" sz="1013"/>
                    </a:p>
                  </p:txBody>
                </p:sp>
              </p:grpSp>
            </p:grpSp>
          </p:grpSp>
        </p:grpSp>
      </p:grpSp>
      <p:sp>
        <p:nvSpPr>
          <p:cNvPr id="50" name="Oval 49">
            <a:extLst>
              <a:ext uri="{FF2B5EF4-FFF2-40B4-BE49-F238E27FC236}">
                <a16:creationId xmlns:a16="http://schemas.microsoft.com/office/drawing/2014/main" id="{BB98EEE7-259E-49F4-9768-458FBB3FE1F5}"/>
              </a:ext>
            </a:extLst>
          </p:cNvPr>
          <p:cNvSpPr/>
          <p:nvPr/>
        </p:nvSpPr>
        <p:spPr>
          <a:xfrm>
            <a:off x="319769" y="3226336"/>
            <a:ext cx="5242304" cy="599921"/>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065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549BF-BCE7-1F9F-8CBA-CC8DC696CAC6}"/>
              </a:ext>
            </a:extLst>
          </p:cNvPr>
          <p:cNvSpPr>
            <a:spLocks noGrp="1"/>
          </p:cNvSpPr>
          <p:nvPr>
            <p:ph type="ctrTitle"/>
          </p:nvPr>
        </p:nvSpPr>
        <p:spPr>
          <a:xfrm>
            <a:off x="458845" y="967793"/>
            <a:ext cx="8520600" cy="2052600"/>
          </a:xfrm>
        </p:spPr>
        <p:txBody>
          <a:bodyPr/>
          <a:lstStyle/>
          <a:p>
            <a:r>
              <a:rPr lang="en-US" dirty="0">
                <a:latin typeface="Architects Daughter" panose="020B0604020202020204" charset="0"/>
              </a:rPr>
              <a:t>Thank you</a:t>
            </a:r>
            <a:endParaRPr lang="en-US" dirty="0"/>
          </a:p>
        </p:txBody>
      </p:sp>
      <p:sp>
        <p:nvSpPr>
          <p:cNvPr id="3" name="Subtitle 2">
            <a:extLst>
              <a:ext uri="{FF2B5EF4-FFF2-40B4-BE49-F238E27FC236}">
                <a16:creationId xmlns:a16="http://schemas.microsoft.com/office/drawing/2014/main" id="{5009EF9F-86C2-106F-1858-75DF76C1FE02}"/>
              </a:ext>
            </a:extLst>
          </p:cNvPr>
          <p:cNvSpPr>
            <a:spLocks noGrp="1"/>
          </p:cNvSpPr>
          <p:nvPr>
            <p:ph type="subTitle" idx="1"/>
          </p:nvPr>
        </p:nvSpPr>
        <p:spPr>
          <a:xfrm>
            <a:off x="311700" y="3383107"/>
            <a:ext cx="8520600" cy="792600"/>
          </a:xfrm>
        </p:spPr>
        <p:txBody>
          <a:bodyPr/>
          <a:lstStyle/>
          <a:p>
            <a:r>
              <a:rPr lang="en-US" dirty="0">
                <a:latin typeface="Architects Daughter" panose="020B0604020202020204" charset="0"/>
              </a:rPr>
              <a:t>Boston Global Forum</a:t>
            </a:r>
          </a:p>
          <a:p>
            <a:r>
              <a:rPr lang="en-US" dirty="0">
                <a:latin typeface="Architects Daughter" panose="020B0604020202020204" charset="0"/>
              </a:rPr>
              <a:t>May 1, 2026</a:t>
            </a:r>
          </a:p>
        </p:txBody>
      </p:sp>
      <p:pic>
        <p:nvPicPr>
          <p:cNvPr id="5" name="Picture 4">
            <a:extLst>
              <a:ext uri="{FF2B5EF4-FFF2-40B4-BE49-F238E27FC236}">
                <a16:creationId xmlns:a16="http://schemas.microsoft.com/office/drawing/2014/main" id="{1B30B015-07F8-00B5-FC3A-D251F12E74C9}"/>
              </a:ext>
            </a:extLst>
          </p:cNvPr>
          <p:cNvPicPr>
            <a:picLocks noChangeAspect="1"/>
          </p:cNvPicPr>
          <p:nvPr/>
        </p:nvPicPr>
        <p:blipFill>
          <a:blip r:embed="rId3"/>
          <a:stretch>
            <a:fillRect/>
          </a:stretch>
        </p:blipFill>
        <p:spPr>
          <a:xfrm>
            <a:off x="6314021" y="92688"/>
            <a:ext cx="2721125" cy="2112085"/>
          </a:xfrm>
          <a:prstGeom prst="rect">
            <a:avLst/>
          </a:prstGeom>
        </p:spPr>
      </p:pic>
    </p:spTree>
    <p:extLst>
      <p:ext uri="{BB962C8B-B14F-4D97-AF65-F5344CB8AC3E}">
        <p14:creationId xmlns:p14="http://schemas.microsoft.com/office/powerpoint/2010/main" val="28716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C5317-75AC-4F70-AF79-5CB075C7CD56}"/>
              </a:ext>
            </a:extLst>
          </p:cNvPr>
          <p:cNvSpPr>
            <a:spLocks noGrp="1"/>
          </p:cNvSpPr>
          <p:nvPr>
            <p:ph type="title"/>
          </p:nvPr>
        </p:nvSpPr>
        <p:spPr/>
        <p:txBody>
          <a:bodyPr/>
          <a:lstStyle/>
          <a:p>
            <a:r>
              <a:rPr lang="en-US" sz="3600" dirty="0"/>
              <a:t>Statistics “Feel” Private</a:t>
            </a:r>
          </a:p>
        </p:txBody>
      </p:sp>
      <p:sp>
        <p:nvSpPr>
          <p:cNvPr id="3" name="Text Placeholder 2">
            <a:extLst>
              <a:ext uri="{FF2B5EF4-FFF2-40B4-BE49-F238E27FC236}">
                <a16:creationId xmlns:a16="http://schemas.microsoft.com/office/drawing/2014/main" id="{3575E08B-375C-4362-B54D-1F0E2C7AB862}"/>
              </a:ext>
            </a:extLst>
          </p:cNvPr>
          <p:cNvSpPr>
            <a:spLocks noGrp="1"/>
          </p:cNvSpPr>
          <p:nvPr>
            <p:ph type="body" idx="1"/>
          </p:nvPr>
        </p:nvSpPr>
        <p:spPr>
          <a:xfrm>
            <a:off x="311700" y="1152475"/>
            <a:ext cx="8665484" cy="3759336"/>
          </a:xfrm>
        </p:spPr>
        <p:txBody>
          <a:bodyPr>
            <a:normAutofit fontScale="92500" lnSpcReduction="10000"/>
          </a:bodyPr>
          <a:lstStyle/>
          <a:p>
            <a:r>
              <a:rPr lang="en-US" sz="2600" dirty="0"/>
              <a:t>A quantity computed from a sample, tells us about the population as a whole</a:t>
            </a:r>
          </a:p>
          <a:p>
            <a:endParaRPr lang="en-US" dirty="0"/>
          </a:p>
          <a:p>
            <a:r>
              <a:rPr lang="en-US" sz="2600" dirty="0"/>
              <a:t>Two datasets, collected independently from same population and with correct methodology, should tell us essentially the same things</a:t>
            </a:r>
          </a:p>
          <a:p>
            <a:endParaRPr lang="en-US" dirty="0"/>
          </a:p>
          <a:p>
            <a:r>
              <a:rPr lang="en-US" sz="2600" dirty="0"/>
              <a:t>Sense of privacy derived from this fact </a:t>
            </a:r>
          </a:p>
          <a:p>
            <a:pPr lvl="1">
              <a:spcBef>
                <a:spcPts val="0"/>
              </a:spcBef>
            </a:pPr>
            <a:r>
              <a:rPr lang="en-US" sz="2400" dirty="0"/>
              <a:t>“No one knows I am in the sample … I can claim I opted out”</a:t>
            </a:r>
          </a:p>
          <a:p>
            <a:pPr lvl="1">
              <a:spcBef>
                <a:spcPts val="0"/>
              </a:spcBef>
            </a:pPr>
            <a:r>
              <a:rPr lang="en-US" sz="2400" dirty="0"/>
              <a:t>“It’s not about *me*”</a:t>
            </a:r>
          </a:p>
          <a:p>
            <a:pPr lvl="1">
              <a:spcBef>
                <a:spcPts val="0"/>
              </a:spcBef>
            </a:pPr>
            <a:endParaRPr lang="en-US" sz="2400" dirty="0"/>
          </a:p>
          <a:p>
            <a:pPr marL="114298" indent="0">
              <a:buNone/>
            </a:pPr>
            <a:endParaRPr lang="en-US" dirty="0"/>
          </a:p>
        </p:txBody>
      </p:sp>
    </p:spTree>
    <p:extLst>
      <p:ext uri="{BB962C8B-B14F-4D97-AF65-F5344CB8AC3E}">
        <p14:creationId xmlns:p14="http://schemas.microsoft.com/office/powerpoint/2010/main" val="153991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C0D4C-5536-279B-CFC6-513250E5A8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A8E5C0-2F7F-5E6C-217A-85541D9F8478}"/>
              </a:ext>
            </a:extLst>
          </p:cNvPr>
          <p:cNvSpPr>
            <a:spLocks noGrp="1"/>
          </p:cNvSpPr>
          <p:nvPr>
            <p:ph type="title"/>
          </p:nvPr>
        </p:nvSpPr>
        <p:spPr/>
        <p:txBody>
          <a:bodyPr/>
          <a:lstStyle/>
          <a:p>
            <a:r>
              <a:rPr lang="en-US" sz="3600" dirty="0"/>
              <a:t>Statistics “Feel” Private</a:t>
            </a:r>
          </a:p>
        </p:txBody>
      </p:sp>
      <p:sp>
        <p:nvSpPr>
          <p:cNvPr id="3" name="Text Placeholder 2">
            <a:extLst>
              <a:ext uri="{FF2B5EF4-FFF2-40B4-BE49-F238E27FC236}">
                <a16:creationId xmlns:a16="http://schemas.microsoft.com/office/drawing/2014/main" id="{90070850-D2F7-C044-9E79-9F448861B445}"/>
              </a:ext>
            </a:extLst>
          </p:cNvPr>
          <p:cNvSpPr>
            <a:spLocks noGrp="1"/>
          </p:cNvSpPr>
          <p:nvPr>
            <p:ph type="body" idx="1"/>
          </p:nvPr>
        </p:nvSpPr>
        <p:spPr>
          <a:xfrm>
            <a:off x="311700" y="1152475"/>
            <a:ext cx="8665484" cy="3759336"/>
          </a:xfrm>
        </p:spPr>
        <p:txBody>
          <a:bodyPr>
            <a:normAutofit fontScale="92500" lnSpcReduction="10000"/>
          </a:bodyPr>
          <a:lstStyle/>
          <a:p>
            <a:r>
              <a:rPr lang="en-US" sz="2600" dirty="0"/>
              <a:t>A quantity computed from a sample, tells us about the population as a whole</a:t>
            </a:r>
          </a:p>
          <a:p>
            <a:endParaRPr lang="en-US" dirty="0"/>
          </a:p>
          <a:p>
            <a:r>
              <a:rPr lang="en-US" sz="2600" dirty="0"/>
              <a:t>Two datasets, collected independently from same population and with correct methodology, should tell us essentially the same things</a:t>
            </a:r>
          </a:p>
          <a:p>
            <a:endParaRPr lang="en-US" dirty="0"/>
          </a:p>
          <a:p>
            <a:r>
              <a:rPr lang="en-US" sz="2600" dirty="0"/>
              <a:t>Sense of privacy derived from this fact </a:t>
            </a:r>
          </a:p>
          <a:p>
            <a:pPr lvl="1">
              <a:spcBef>
                <a:spcPts val="0"/>
              </a:spcBef>
            </a:pPr>
            <a:r>
              <a:rPr lang="en-US" sz="2400" dirty="0"/>
              <a:t>“No one knows I am in the sample … I can claim I opted out”</a:t>
            </a:r>
          </a:p>
          <a:p>
            <a:pPr lvl="1">
              <a:spcBef>
                <a:spcPts val="0"/>
              </a:spcBef>
            </a:pPr>
            <a:r>
              <a:rPr lang="en-US" sz="2400" dirty="0"/>
              <a:t>“It’s not about *me*”</a:t>
            </a:r>
          </a:p>
          <a:p>
            <a:pPr lvl="1">
              <a:spcBef>
                <a:spcPts val="0"/>
              </a:spcBef>
            </a:pPr>
            <a:endParaRPr lang="en-US" sz="2400" dirty="0"/>
          </a:p>
          <a:p>
            <a:pPr marL="114298" indent="0">
              <a:buNone/>
            </a:pPr>
            <a:endParaRPr lang="en-US" dirty="0"/>
          </a:p>
        </p:txBody>
      </p:sp>
      <p:sp>
        <p:nvSpPr>
          <p:cNvPr id="5" name="Rectangle 4">
            <a:extLst>
              <a:ext uri="{FF2B5EF4-FFF2-40B4-BE49-F238E27FC236}">
                <a16:creationId xmlns:a16="http://schemas.microsoft.com/office/drawing/2014/main" id="{9BCEEA12-80B8-D503-5096-B4B00E434633}"/>
              </a:ext>
            </a:extLst>
          </p:cNvPr>
          <p:cNvSpPr/>
          <p:nvPr/>
        </p:nvSpPr>
        <p:spPr>
          <a:xfrm>
            <a:off x="390628" y="2218037"/>
            <a:ext cx="8362743" cy="124185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bg1"/>
                </a:solidFill>
              </a:rPr>
              <a:t>Overly accurate estimates of too many statistics </a:t>
            </a:r>
          </a:p>
          <a:p>
            <a:pPr algn="ctr"/>
            <a:r>
              <a:rPr lang="en-US" sz="2600" dirty="0">
                <a:solidFill>
                  <a:schemeClr val="bg1"/>
                </a:solidFill>
              </a:rPr>
              <a:t>is blatantly non-private</a:t>
            </a:r>
          </a:p>
        </p:txBody>
      </p:sp>
      <p:sp>
        <p:nvSpPr>
          <p:cNvPr id="4" name="TextBox 3">
            <a:extLst>
              <a:ext uri="{FF2B5EF4-FFF2-40B4-BE49-F238E27FC236}">
                <a16:creationId xmlns:a16="http://schemas.microsoft.com/office/drawing/2014/main" id="{E1684EED-9121-BE9A-D880-6425EB4C7DAB}"/>
              </a:ext>
            </a:extLst>
          </p:cNvPr>
          <p:cNvSpPr txBox="1"/>
          <p:nvPr/>
        </p:nvSpPr>
        <p:spPr>
          <a:xfrm>
            <a:off x="7119903" y="4826431"/>
            <a:ext cx="1996059" cy="307777"/>
          </a:xfrm>
          <a:prstGeom prst="rect">
            <a:avLst/>
          </a:prstGeom>
          <a:noFill/>
        </p:spPr>
        <p:txBody>
          <a:bodyPr wrap="none" rtlCol="0">
            <a:spAutoFit/>
          </a:bodyPr>
          <a:lstStyle/>
          <a:p>
            <a:r>
              <a:rPr lang="en-US" dirty="0"/>
              <a:t>Dinur and Nissim 2003</a:t>
            </a:r>
          </a:p>
        </p:txBody>
      </p:sp>
    </p:spTree>
    <p:extLst>
      <p:ext uri="{BB962C8B-B14F-4D97-AF65-F5344CB8AC3E}">
        <p14:creationId xmlns:p14="http://schemas.microsoft.com/office/powerpoint/2010/main" val="2258830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C5317-75AC-4F70-AF79-5CB075C7CD56}"/>
              </a:ext>
            </a:extLst>
          </p:cNvPr>
          <p:cNvSpPr>
            <a:spLocks noGrp="1"/>
          </p:cNvSpPr>
          <p:nvPr>
            <p:ph type="title"/>
          </p:nvPr>
        </p:nvSpPr>
        <p:spPr>
          <a:xfrm>
            <a:off x="311700" y="445025"/>
            <a:ext cx="8717316" cy="572700"/>
          </a:xfrm>
        </p:spPr>
        <p:txBody>
          <a:bodyPr/>
          <a:lstStyle/>
          <a:p>
            <a:r>
              <a:rPr lang="en-US" sz="3200" dirty="0"/>
              <a:t>“Statistical” Privacy for All Computations</a:t>
            </a:r>
          </a:p>
        </p:txBody>
      </p:sp>
      <p:sp>
        <p:nvSpPr>
          <p:cNvPr id="3" name="Text Placeholder 2">
            <a:extLst>
              <a:ext uri="{FF2B5EF4-FFF2-40B4-BE49-F238E27FC236}">
                <a16:creationId xmlns:a16="http://schemas.microsoft.com/office/drawing/2014/main" id="{3575E08B-375C-4362-B54D-1F0E2C7AB862}"/>
              </a:ext>
            </a:extLst>
          </p:cNvPr>
          <p:cNvSpPr>
            <a:spLocks noGrp="1"/>
          </p:cNvSpPr>
          <p:nvPr>
            <p:ph type="body" idx="1"/>
          </p:nvPr>
        </p:nvSpPr>
        <p:spPr>
          <a:xfrm>
            <a:off x="311700" y="1152475"/>
            <a:ext cx="8717316" cy="3416400"/>
          </a:xfrm>
        </p:spPr>
        <p:txBody>
          <a:bodyPr>
            <a:normAutofit/>
          </a:bodyPr>
          <a:lstStyle/>
          <a:p>
            <a:pPr marL="114298" indent="0">
              <a:buNone/>
            </a:pPr>
            <a:r>
              <a:rPr lang="en-US" sz="2400" dirty="0"/>
              <a:t>Differential privacy preserves “I could have opted out” privacy for </a:t>
            </a:r>
            <a:r>
              <a:rPr lang="en-US" sz="2400" u="sng" dirty="0"/>
              <a:t>every</a:t>
            </a:r>
            <a:r>
              <a:rPr lang="en-US" sz="2400" dirty="0"/>
              <a:t> computation, </a:t>
            </a:r>
            <a:r>
              <a:rPr lang="en-US" sz="2400" dirty="0">
                <a:solidFill>
                  <a:srgbClr val="FF0000"/>
                </a:solidFill>
              </a:rPr>
              <a:t>including total population counts</a:t>
            </a:r>
          </a:p>
          <a:p>
            <a:endParaRPr lang="en-US" dirty="0"/>
          </a:p>
          <a:p>
            <a:endParaRPr lang="en-US" dirty="0"/>
          </a:p>
          <a:p>
            <a:pPr lvl="1"/>
            <a:endParaRPr lang="en-US" dirty="0"/>
          </a:p>
        </p:txBody>
      </p:sp>
      <p:pic>
        <p:nvPicPr>
          <p:cNvPr id="5" name="Picture 4">
            <a:extLst>
              <a:ext uri="{FF2B5EF4-FFF2-40B4-BE49-F238E27FC236}">
                <a16:creationId xmlns:a16="http://schemas.microsoft.com/office/drawing/2014/main" id="{FCA7D139-EF8F-47E6-87D5-644FD27FA07A}"/>
              </a:ext>
            </a:extLst>
          </p:cNvPr>
          <p:cNvPicPr>
            <a:picLocks noChangeAspect="1"/>
          </p:cNvPicPr>
          <p:nvPr/>
        </p:nvPicPr>
        <p:blipFill>
          <a:blip r:embed="rId3"/>
          <a:stretch>
            <a:fillRect/>
          </a:stretch>
        </p:blipFill>
        <p:spPr>
          <a:xfrm>
            <a:off x="2286428" y="2860675"/>
            <a:ext cx="4048668" cy="1906712"/>
          </a:xfrm>
          <a:prstGeom prst="rect">
            <a:avLst/>
          </a:prstGeom>
        </p:spPr>
      </p:pic>
      <p:sp>
        <p:nvSpPr>
          <p:cNvPr id="6" name="TextBox 5">
            <a:extLst>
              <a:ext uri="{FF2B5EF4-FFF2-40B4-BE49-F238E27FC236}">
                <a16:creationId xmlns:a16="http://schemas.microsoft.com/office/drawing/2014/main" id="{330CDFCD-041D-4FA5-94B6-DFB521CC650D}"/>
              </a:ext>
            </a:extLst>
          </p:cNvPr>
          <p:cNvSpPr txBox="1"/>
          <p:nvPr/>
        </p:nvSpPr>
        <p:spPr>
          <a:xfrm>
            <a:off x="6674079" y="4851991"/>
            <a:ext cx="2464136" cy="276999"/>
          </a:xfrm>
          <a:prstGeom prst="rect">
            <a:avLst/>
          </a:prstGeom>
          <a:noFill/>
        </p:spPr>
        <p:txBody>
          <a:bodyPr wrap="none" rtlCol="0">
            <a:spAutoFit/>
          </a:bodyPr>
          <a:lstStyle/>
          <a:p>
            <a:r>
              <a:rPr lang="en-US" sz="1200" dirty="0"/>
              <a:t>Image credit: Keydifferences.com</a:t>
            </a:r>
          </a:p>
        </p:txBody>
      </p:sp>
    </p:spTree>
    <p:extLst>
      <p:ext uri="{BB962C8B-B14F-4D97-AF65-F5344CB8AC3E}">
        <p14:creationId xmlns:p14="http://schemas.microsoft.com/office/powerpoint/2010/main" val="3841574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Privacy-Preserving Data Analysis?</a:t>
            </a:r>
          </a:p>
        </p:txBody>
      </p:sp>
      <p:sp>
        <p:nvSpPr>
          <p:cNvPr id="3" name="Content Placeholder 2"/>
          <p:cNvSpPr>
            <a:spLocks noGrp="1"/>
          </p:cNvSpPr>
          <p:nvPr>
            <p:ph sz="quarter"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p:txBody>
      </p:sp>
      <p:grpSp>
        <p:nvGrpSpPr>
          <p:cNvPr id="146" name="Group 145"/>
          <p:cNvGrpSpPr/>
          <p:nvPr/>
        </p:nvGrpSpPr>
        <p:grpSpPr>
          <a:xfrm>
            <a:off x="4876208" y="1824589"/>
            <a:ext cx="490040" cy="399083"/>
            <a:chOff x="5410200" y="810133"/>
            <a:chExt cx="871182" cy="709479"/>
          </a:xfrm>
        </p:grpSpPr>
        <p:sp>
          <p:nvSpPr>
            <p:cNvPr id="192" name="Line 43"/>
            <p:cNvSpPr>
              <a:spLocks noChangeShapeType="1"/>
            </p:cNvSpPr>
            <p:nvPr/>
          </p:nvSpPr>
          <p:spPr bwMode="auto">
            <a:xfrm>
              <a:off x="5410200" y="1146412"/>
              <a:ext cx="838200" cy="0"/>
            </a:xfrm>
            <a:prstGeom prst="line">
              <a:avLst/>
            </a:prstGeom>
            <a:noFill/>
            <a:ln w="38100">
              <a:solidFill>
                <a:sysClr val="windowText" lastClr="000000"/>
              </a:solidFill>
              <a:round/>
              <a:headEnd type="triangle" w="med" len="med"/>
              <a:tailEnd type="none" w="med" len="med"/>
            </a:ln>
            <a:effectLst/>
          </p:spPr>
          <p:txBody>
            <a:bodyPr>
              <a:spAutoFit/>
            </a:bodyPr>
            <a:lstStyle/>
            <a:p>
              <a:pPr>
                <a:defRPr/>
              </a:pPr>
              <a:endParaRPr lang="en-US" sz="1013">
                <a:solidFill>
                  <a:prstClr val="black"/>
                </a:solidFill>
                <a:latin typeface="Calibri"/>
              </a:endParaRPr>
            </a:p>
          </p:txBody>
        </p:sp>
        <p:sp>
          <p:nvSpPr>
            <p:cNvPr id="193" name="Line 43"/>
            <p:cNvSpPr>
              <a:spLocks noChangeShapeType="1"/>
            </p:cNvSpPr>
            <p:nvPr/>
          </p:nvSpPr>
          <p:spPr bwMode="auto">
            <a:xfrm>
              <a:off x="5443182" y="1430923"/>
              <a:ext cx="838200" cy="0"/>
            </a:xfrm>
            <a:prstGeom prst="line">
              <a:avLst/>
            </a:prstGeom>
            <a:noFill/>
            <a:ln w="38100">
              <a:solidFill>
                <a:sysClr val="windowText" lastClr="000000"/>
              </a:solidFill>
              <a:round/>
              <a:headEnd type="none" w="med" len="med"/>
              <a:tailEnd type="triangle" w="med" len="med"/>
            </a:ln>
            <a:effectLst/>
          </p:spPr>
          <p:txBody>
            <a:bodyPr>
              <a:spAutoFit/>
            </a:bodyPr>
            <a:lstStyle/>
            <a:p>
              <a:pPr>
                <a:defRPr/>
              </a:pPr>
              <a:endParaRPr lang="en-US" sz="1013">
                <a:solidFill>
                  <a:prstClr val="black"/>
                </a:solidFill>
                <a:latin typeface="Calibri"/>
              </a:endParaRPr>
            </a:p>
          </p:txBody>
        </p:sp>
        <p:sp>
          <p:nvSpPr>
            <p:cNvPr id="194" name="TextBox 193"/>
            <p:cNvSpPr txBox="1"/>
            <p:nvPr/>
          </p:nvSpPr>
          <p:spPr>
            <a:xfrm>
              <a:off x="5715000" y="810133"/>
              <a:ext cx="504981" cy="410367"/>
            </a:xfrm>
            <a:prstGeom prst="rect">
              <a:avLst/>
            </a:prstGeom>
            <a:noFill/>
          </p:spPr>
          <p:txBody>
            <a:bodyPr wrap="none" rtlCol="0">
              <a:spAutoFit/>
            </a:bodyPr>
            <a:lstStyle/>
            <a:p>
              <a:pPr>
                <a:defRPr/>
              </a:pPr>
              <a:r>
                <a:rPr lang="en-US" sz="900" dirty="0">
                  <a:solidFill>
                    <a:prstClr val="black"/>
                  </a:solidFill>
                  <a:latin typeface="Calibri"/>
                </a:rPr>
                <a:t>q</a:t>
              </a:r>
              <a:r>
                <a:rPr lang="en-US" sz="900" baseline="-25000" dirty="0">
                  <a:solidFill>
                    <a:prstClr val="black"/>
                  </a:solidFill>
                  <a:latin typeface="Calibri"/>
                </a:rPr>
                <a:t>1</a:t>
              </a:r>
            </a:p>
          </p:txBody>
        </p:sp>
        <p:sp>
          <p:nvSpPr>
            <p:cNvPr id="195" name="TextBox 194"/>
            <p:cNvSpPr txBox="1"/>
            <p:nvPr/>
          </p:nvSpPr>
          <p:spPr>
            <a:xfrm>
              <a:off x="5715000" y="1109245"/>
              <a:ext cx="493582" cy="410367"/>
            </a:xfrm>
            <a:prstGeom prst="rect">
              <a:avLst/>
            </a:prstGeom>
            <a:noFill/>
          </p:spPr>
          <p:txBody>
            <a:bodyPr wrap="none" rtlCol="0">
              <a:spAutoFit/>
            </a:bodyPr>
            <a:lstStyle/>
            <a:p>
              <a:pPr>
                <a:defRPr/>
              </a:pPr>
              <a:r>
                <a:rPr lang="en-US" sz="900" dirty="0">
                  <a:solidFill>
                    <a:prstClr val="black"/>
                  </a:solidFill>
                  <a:latin typeface="Calibri"/>
                </a:rPr>
                <a:t>a</a:t>
              </a:r>
              <a:r>
                <a:rPr lang="en-US" sz="900" baseline="-25000" dirty="0">
                  <a:solidFill>
                    <a:prstClr val="black"/>
                  </a:solidFill>
                  <a:latin typeface="Calibri"/>
                </a:rPr>
                <a:t>1</a:t>
              </a:r>
            </a:p>
          </p:txBody>
        </p:sp>
      </p:grpSp>
      <p:grpSp>
        <p:nvGrpSpPr>
          <p:cNvPr id="4" name="Group 3"/>
          <p:cNvGrpSpPr/>
          <p:nvPr/>
        </p:nvGrpSpPr>
        <p:grpSpPr>
          <a:xfrm>
            <a:off x="3535842" y="1918260"/>
            <a:ext cx="2909950" cy="1332368"/>
            <a:chOff x="4055160" y="2267238"/>
            <a:chExt cx="5173244" cy="2368654"/>
          </a:xfrm>
        </p:grpSpPr>
        <p:grpSp>
          <p:nvGrpSpPr>
            <p:cNvPr id="147" name="Group 146"/>
            <p:cNvGrpSpPr/>
            <p:nvPr/>
          </p:nvGrpSpPr>
          <p:grpSpPr>
            <a:xfrm>
              <a:off x="4177348" y="2267238"/>
              <a:ext cx="5051056" cy="2368654"/>
              <a:chOff x="3149514" y="976657"/>
              <a:chExt cx="5051056" cy="2368654"/>
            </a:xfrm>
          </p:grpSpPr>
          <p:sp>
            <p:nvSpPr>
              <p:cNvPr id="148" name="Text Box 26"/>
              <p:cNvSpPr txBox="1">
                <a:spLocks noChangeArrowheads="1"/>
              </p:cNvSpPr>
              <p:nvPr/>
            </p:nvSpPr>
            <p:spPr bwMode="auto">
              <a:xfrm>
                <a:off x="3149514" y="2750276"/>
                <a:ext cx="1690491" cy="595035"/>
              </a:xfrm>
              <a:prstGeom prst="rect">
                <a:avLst/>
              </a:prstGeom>
              <a:noFill/>
              <a:ln w="25400">
                <a:noFill/>
                <a:miter lim="800000"/>
                <a:headEnd/>
                <a:tailEnd/>
              </a:ln>
              <a:effectLst/>
            </p:spPr>
            <p:txBody>
              <a:bodyPr wrap="none">
                <a:spAutoFit/>
              </a:bodyPr>
              <a:lstStyle/>
              <a:p>
                <a:pPr algn="ctr">
                  <a:defRPr/>
                </a:pPr>
                <a:r>
                  <a:rPr lang="en-US" sz="1575" dirty="0">
                    <a:solidFill>
                      <a:prstClr val="black"/>
                    </a:solidFill>
                    <a:latin typeface="Calibri"/>
                  </a:rPr>
                  <a:t>Database</a:t>
                </a:r>
                <a:endParaRPr lang="en-US" sz="1575" baseline="30000" dirty="0">
                  <a:solidFill>
                    <a:prstClr val="black"/>
                  </a:solidFill>
                  <a:latin typeface="Calibri"/>
                </a:endParaRPr>
              </a:p>
            </p:txBody>
          </p:sp>
          <p:sp>
            <p:nvSpPr>
              <p:cNvPr id="150" name="Text Box 26"/>
              <p:cNvSpPr txBox="1">
                <a:spLocks noChangeArrowheads="1"/>
              </p:cNvSpPr>
              <p:nvPr/>
            </p:nvSpPr>
            <p:spPr bwMode="auto">
              <a:xfrm>
                <a:off x="6108259" y="2750276"/>
                <a:ext cx="2092311" cy="595035"/>
              </a:xfrm>
              <a:prstGeom prst="rect">
                <a:avLst/>
              </a:prstGeom>
              <a:noFill/>
              <a:ln w="25400">
                <a:noFill/>
                <a:miter lim="800000"/>
                <a:headEnd/>
                <a:tailEnd/>
              </a:ln>
              <a:effectLst/>
            </p:spPr>
            <p:txBody>
              <a:bodyPr wrap="none">
                <a:spAutoFit/>
              </a:bodyPr>
              <a:lstStyle/>
              <a:p>
                <a:pPr algn="ctr">
                  <a:defRPr/>
                </a:pPr>
                <a:r>
                  <a:rPr lang="en-US" sz="1575" dirty="0">
                    <a:solidFill>
                      <a:prstClr val="black"/>
                    </a:solidFill>
                    <a:latin typeface="Calibri"/>
                  </a:rPr>
                  <a:t>data analyst</a:t>
                </a:r>
                <a:endParaRPr lang="en-US" sz="1575" baseline="30000" dirty="0">
                  <a:solidFill>
                    <a:prstClr val="black"/>
                  </a:solidFill>
                  <a:latin typeface="Calibri"/>
                </a:endParaRPr>
              </a:p>
            </p:txBody>
          </p:sp>
          <p:sp>
            <p:nvSpPr>
              <p:cNvPr id="168" name="Text Box 44"/>
              <p:cNvSpPr txBox="1">
                <a:spLocks noChangeArrowheads="1"/>
              </p:cNvSpPr>
              <p:nvPr/>
            </p:nvSpPr>
            <p:spPr bwMode="auto">
              <a:xfrm>
                <a:off x="4547574" y="1505635"/>
                <a:ext cx="724416" cy="718146"/>
              </a:xfrm>
              <a:prstGeom prst="rect">
                <a:avLst/>
              </a:prstGeom>
              <a:noFill/>
              <a:ln w="25400">
                <a:noFill/>
                <a:miter lim="800000"/>
                <a:headEnd/>
                <a:tailEnd/>
              </a:ln>
              <a:effectLst/>
            </p:spPr>
            <p:txBody>
              <a:bodyPr wrap="none">
                <a:spAutoFit/>
              </a:bodyPr>
              <a:lstStyle/>
              <a:p>
                <a:pPr algn="ctr">
                  <a:defRPr/>
                </a:pPr>
                <a:r>
                  <a:rPr lang="en-US" sz="2025" dirty="0">
                    <a:solidFill>
                      <a:prstClr val="white"/>
                    </a:solidFill>
                    <a:latin typeface="Calibri"/>
                  </a:rPr>
                  <a:t>M</a:t>
                </a:r>
              </a:p>
            </p:txBody>
          </p:sp>
          <p:grpSp>
            <p:nvGrpSpPr>
              <p:cNvPr id="152" name="Group 151"/>
              <p:cNvGrpSpPr/>
              <p:nvPr/>
            </p:nvGrpSpPr>
            <p:grpSpPr>
              <a:xfrm>
                <a:off x="5410200" y="1371600"/>
                <a:ext cx="881418" cy="1536538"/>
                <a:chOff x="5410200" y="1371600"/>
                <a:chExt cx="881418" cy="1536538"/>
              </a:xfrm>
            </p:grpSpPr>
            <p:grpSp>
              <p:nvGrpSpPr>
                <p:cNvPr id="156" name="Group 155"/>
                <p:cNvGrpSpPr/>
                <p:nvPr/>
              </p:nvGrpSpPr>
              <p:grpSpPr>
                <a:xfrm>
                  <a:off x="5410200" y="1371600"/>
                  <a:ext cx="881418" cy="1291015"/>
                  <a:chOff x="5410200" y="1371600"/>
                  <a:chExt cx="881418" cy="1291015"/>
                </a:xfrm>
              </p:grpSpPr>
              <p:sp>
                <p:nvSpPr>
                  <p:cNvPr id="158" name="Line 43"/>
                  <p:cNvSpPr>
                    <a:spLocks noChangeShapeType="1"/>
                  </p:cNvSpPr>
                  <p:nvPr/>
                </p:nvSpPr>
                <p:spPr bwMode="auto">
                  <a:xfrm>
                    <a:off x="5410200" y="1707879"/>
                    <a:ext cx="838200" cy="0"/>
                  </a:xfrm>
                  <a:prstGeom prst="line">
                    <a:avLst/>
                  </a:prstGeom>
                  <a:noFill/>
                  <a:ln w="38100">
                    <a:solidFill>
                      <a:sysClr val="windowText" lastClr="000000"/>
                    </a:solidFill>
                    <a:round/>
                    <a:headEnd type="triangle" w="med" len="med"/>
                    <a:tailEnd type="none" w="med" len="med"/>
                  </a:ln>
                  <a:effectLst/>
                </p:spPr>
                <p:txBody>
                  <a:bodyPr>
                    <a:spAutoFit/>
                  </a:bodyPr>
                  <a:lstStyle/>
                  <a:p>
                    <a:pPr>
                      <a:defRPr/>
                    </a:pPr>
                    <a:endParaRPr lang="en-US" sz="1013">
                      <a:solidFill>
                        <a:prstClr val="black"/>
                      </a:solidFill>
                      <a:latin typeface="Calibri"/>
                    </a:endParaRPr>
                  </a:p>
                </p:txBody>
              </p:sp>
              <p:sp>
                <p:nvSpPr>
                  <p:cNvPr id="159" name="Line 43"/>
                  <p:cNvSpPr>
                    <a:spLocks noChangeShapeType="1"/>
                  </p:cNvSpPr>
                  <p:nvPr/>
                </p:nvSpPr>
                <p:spPr bwMode="auto">
                  <a:xfrm>
                    <a:off x="5453418" y="2009267"/>
                    <a:ext cx="838200" cy="0"/>
                  </a:xfrm>
                  <a:prstGeom prst="line">
                    <a:avLst/>
                  </a:prstGeom>
                  <a:noFill/>
                  <a:ln w="38100">
                    <a:solidFill>
                      <a:sysClr val="windowText" lastClr="000000"/>
                    </a:solidFill>
                    <a:round/>
                    <a:headEnd type="none" w="med" len="med"/>
                    <a:tailEnd type="triangle" w="med" len="med"/>
                  </a:ln>
                  <a:effectLst/>
                </p:spPr>
                <p:txBody>
                  <a:bodyPr>
                    <a:spAutoFit/>
                  </a:bodyPr>
                  <a:lstStyle/>
                  <a:p>
                    <a:pPr>
                      <a:defRPr/>
                    </a:pPr>
                    <a:endParaRPr lang="en-US" sz="1013">
                      <a:solidFill>
                        <a:prstClr val="black"/>
                      </a:solidFill>
                      <a:latin typeface="Calibri"/>
                    </a:endParaRPr>
                  </a:p>
                </p:txBody>
              </p:sp>
              <p:sp>
                <p:nvSpPr>
                  <p:cNvPr id="160" name="TextBox 159"/>
                  <p:cNvSpPr txBox="1"/>
                  <p:nvPr/>
                </p:nvSpPr>
                <p:spPr>
                  <a:xfrm>
                    <a:off x="5715000" y="1371600"/>
                    <a:ext cx="504981" cy="410368"/>
                  </a:xfrm>
                  <a:prstGeom prst="rect">
                    <a:avLst/>
                  </a:prstGeom>
                  <a:noFill/>
                </p:spPr>
                <p:txBody>
                  <a:bodyPr wrap="none" rtlCol="0">
                    <a:spAutoFit/>
                  </a:bodyPr>
                  <a:lstStyle/>
                  <a:p>
                    <a:pPr>
                      <a:defRPr/>
                    </a:pPr>
                    <a:r>
                      <a:rPr lang="en-US" sz="900" dirty="0">
                        <a:solidFill>
                          <a:prstClr val="black"/>
                        </a:solidFill>
                        <a:latin typeface="Calibri"/>
                      </a:rPr>
                      <a:t>q</a:t>
                    </a:r>
                    <a:r>
                      <a:rPr lang="en-US" sz="900" baseline="-25000" dirty="0">
                        <a:solidFill>
                          <a:prstClr val="black"/>
                        </a:solidFill>
                        <a:latin typeface="Calibri"/>
                      </a:rPr>
                      <a:t>2</a:t>
                    </a:r>
                  </a:p>
                </p:txBody>
              </p:sp>
              <p:sp>
                <p:nvSpPr>
                  <p:cNvPr id="161" name="TextBox 160"/>
                  <p:cNvSpPr txBox="1"/>
                  <p:nvPr/>
                </p:nvSpPr>
                <p:spPr>
                  <a:xfrm>
                    <a:off x="5735003" y="1670713"/>
                    <a:ext cx="493582" cy="410368"/>
                  </a:xfrm>
                  <a:prstGeom prst="rect">
                    <a:avLst/>
                  </a:prstGeom>
                  <a:noFill/>
                </p:spPr>
                <p:txBody>
                  <a:bodyPr wrap="none" rtlCol="0">
                    <a:spAutoFit/>
                  </a:bodyPr>
                  <a:lstStyle/>
                  <a:p>
                    <a:pPr>
                      <a:defRPr/>
                    </a:pPr>
                    <a:r>
                      <a:rPr lang="en-US" sz="900" dirty="0">
                        <a:solidFill>
                          <a:prstClr val="black"/>
                        </a:solidFill>
                        <a:latin typeface="Calibri"/>
                      </a:rPr>
                      <a:t>a</a:t>
                    </a:r>
                    <a:r>
                      <a:rPr lang="en-US" sz="900" baseline="-25000" dirty="0">
                        <a:solidFill>
                          <a:prstClr val="black"/>
                        </a:solidFill>
                        <a:latin typeface="Calibri"/>
                      </a:rPr>
                      <a:t>2</a:t>
                    </a:r>
                  </a:p>
                </p:txBody>
              </p:sp>
              <p:sp>
                <p:nvSpPr>
                  <p:cNvPr id="162" name="Line 43"/>
                  <p:cNvSpPr>
                    <a:spLocks noChangeShapeType="1"/>
                  </p:cNvSpPr>
                  <p:nvPr/>
                </p:nvSpPr>
                <p:spPr bwMode="auto">
                  <a:xfrm>
                    <a:off x="5410200" y="2289412"/>
                    <a:ext cx="838200" cy="0"/>
                  </a:xfrm>
                  <a:prstGeom prst="line">
                    <a:avLst/>
                  </a:prstGeom>
                  <a:noFill/>
                  <a:ln w="38100">
                    <a:solidFill>
                      <a:sysClr val="windowText" lastClr="000000"/>
                    </a:solidFill>
                    <a:round/>
                    <a:headEnd type="triangle" w="med" len="med"/>
                    <a:tailEnd type="none" w="med" len="med"/>
                  </a:ln>
                  <a:effectLst/>
                </p:spPr>
                <p:txBody>
                  <a:bodyPr>
                    <a:spAutoFit/>
                  </a:bodyPr>
                  <a:lstStyle/>
                  <a:p>
                    <a:pPr>
                      <a:defRPr/>
                    </a:pPr>
                    <a:endParaRPr lang="en-US" sz="1013">
                      <a:solidFill>
                        <a:prstClr val="black"/>
                      </a:solidFill>
                      <a:latin typeface="Calibri"/>
                    </a:endParaRPr>
                  </a:p>
                </p:txBody>
              </p:sp>
              <p:sp>
                <p:nvSpPr>
                  <p:cNvPr id="163" name="Line 43"/>
                  <p:cNvSpPr>
                    <a:spLocks noChangeShapeType="1"/>
                  </p:cNvSpPr>
                  <p:nvPr/>
                </p:nvSpPr>
                <p:spPr bwMode="auto">
                  <a:xfrm>
                    <a:off x="5443182" y="2590800"/>
                    <a:ext cx="838200" cy="0"/>
                  </a:xfrm>
                  <a:prstGeom prst="line">
                    <a:avLst/>
                  </a:prstGeom>
                  <a:noFill/>
                  <a:ln w="38100">
                    <a:solidFill>
                      <a:sysClr val="windowText" lastClr="000000"/>
                    </a:solidFill>
                    <a:round/>
                    <a:headEnd type="none" w="med" len="med"/>
                    <a:tailEnd type="triangle" w="med" len="med"/>
                  </a:ln>
                  <a:effectLst/>
                </p:spPr>
                <p:txBody>
                  <a:bodyPr>
                    <a:spAutoFit/>
                  </a:bodyPr>
                  <a:lstStyle/>
                  <a:p>
                    <a:pPr>
                      <a:defRPr/>
                    </a:pPr>
                    <a:endParaRPr lang="en-US" sz="1013">
                      <a:solidFill>
                        <a:prstClr val="black"/>
                      </a:solidFill>
                      <a:latin typeface="Calibri"/>
                    </a:endParaRPr>
                  </a:p>
                </p:txBody>
              </p:sp>
              <p:sp>
                <p:nvSpPr>
                  <p:cNvPr id="164" name="TextBox 163"/>
                  <p:cNvSpPr txBox="1"/>
                  <p:nvPr/>
                </p:nvSpPr>
                <p:spPr>
                  <a:xfrm>
                    <a:off x="5724769" y="1953132"/>
                    <a:ext cx="504981" cy="410368"/>
                  </a:xfrm>
                  <a:prstGeom prst="rect">
                    <a:avLst/>
                  </a:prstGeom>
                  <a:noFill/>
                </p:spPr>
                <p:txBody>
                  <a:bodyPr wrap="none" rtlCol="0">
                    <a:spAutoFit/>
                  </a:bodyPr>
                  <a:lstStyle/>
                  <a:p>
                    <a:pPr>
                      <a:defRPr/>
                    </a:pPr>
                    <a:r>
                      <a:rPr lang="en-US" sz="900" dirty="0">
                        <a:solidFill>
                          <a:prstClr val="black"/>
                        </a:solidFill>
                        <a:latin typeface="Calibri"/>
                      </a:rPr>
                      <a:t>q</a:t>
                    </a:r>
                    <a:r>
                      <a:rPr lang="en-US" sz="900" baseline="-25000" dirty="0">
                        <a:solidFill>
                          <a:prstClr val="black"/>
                        </a:solidFill>
                        <a:latin typeface="Calibri"/>
                      </a:rPr>
                      <a:t>3</a:t>
                    </a:r>
                  </a:p>
                </p:txBody>
              </p:sp>
              <p:sp>
                <p:nvSpPr>
                  <p:cNvPr id="165" name="TextBox 164"/>
                  <p:cNvSpPr txBox="1"/>
                  <p:nvPr/>
                </p:nvSpPr>
                <p:spPr>
                  <a:xfrm>
                    <a:off x="5735003" y="2252247"/>
                    <a:ext cx="493582" cy="410368"/>
                  </a:xfrm>
                  <a:prstGeom prst="rect">
                    <a:avLst/>
                  </a:prstGeom>
                  <a:noFill/>
                </p:spPr>
                <p:txBody>
                  <a:bodyPr wrap="none" rtlCol="0">
                    <a:spAutoFit/>
                  </a:bodyPr>
                  <a:lstStyle/>
                  <a:p>
                    <a:pPr>
                      <a:defRPr/>
                    </a:pPr>
                    <a:r>
                      <a:rPr lang="en-US" sz="900" dirty="0">
                        <a:solidFill>
                          <a:prstClr val="black"/>
                        </a:solidFill>
                        <a:latin typeface="Calibri"/>
                      </a:rPr>
                      <a:t>a</a:t>
                    </a:r>
                    <a:r>
                      <a:rPr lang="en-US" sz="900" baseline="-25000" dirty="0">
                        <a:solidFill>
                          <a:prstClr val="black"/>
                        </a:solidFill>
                        <a:latin typeface="Calibri"/>
                      </a:rPr>
                      <a:t>3</a:t>
                    </a:r>
                  </a:p>
                </p:txBody>
              </p:sp>
            </p:grpSp>
            <p:cxnSp>
              <p:nvCxnSpPr>
                <p:cNvPr id="157" name="Straight Connector 156"/>
                <p:cNvCxnSpPr/>
                <p:nvPr/>
              </p:nvCxnSpPr>
              <p:spPr>
                <a:xfrm>
                  <a:off x="5894199" y="2644282"/>
                  <a:ext cx="0" cy="263856"/>
                </a:xfrm>
                <a:prstGeom prst="line">
                  <a:avLst/>
                </a:prstGeom>
                <a:noFill/>
                <a:ln w="38100" cap="flat" cmpd="sng" algn="ctr">
                  <a:solidFill>
                    <a:sysClr val="windowText" lastClr="000000"/>
                  </a:solidFill>
                  <a:prstDash val="sysDot"/>
                </a:ln>
                <a:effectLst/>
              </p:spPr>
            </p:cxnSp>
          </p:grpSp>
          <p:pic>
            <p:nvPicPr>
              <p:cNvPr id="154" name="Picture 4" descr="C:\Users\salilv\AppData\Local\Microsoft\Windows\Temporary Internet Files\Content.IE5\AZQEMEKK\MC90038884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576439" y="976657"/>
                <a:ext cx="1031443" cy="18278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3" name="Group 52"/>
            <p:cNvGrpSpPr>
              <a:grpSpLocks/>
            </p:cNvGrpSpPr>
            <p:nvPr/>
          </p:nvGrpSpPr>
          <p:grpSpPr bwMode="auto">
            <a:xfrm>
              <a:off x="4055160" y="2283270"/>
              <a:ext cx="1905000" cy="1763714"/>
              <a:chOff x="1152" y="908"/>
              <a:chExt cx="1200" cy="1111"/>
            </a:xfrm>
            <a:solidFill>
              <a:srgbClr val="00B050"/>
            </a:solidFill>
          </p:grpSpPr>
          <p:grpSp>
            <p:nvGrpSpPr>
              <p:cNvPr id="54" name="Group 53"/>
              <p:cNvGrpSpPr>
                <a:grpSpLocks/>
              </p:cNvGrpSpPr>
              <p:nvPr/>
            </p:nvGrpSpPr>
            <p:grpSpPr bwMode="auto">
              <a:xfrm>
                <a:off x="1152" y="1292"/>
                <a:ext cx="1200" cy="727"/>
                <a:chOff x="1152" y="860"/>
                <a:chExt cx="1200" cy="727"/>
              </a:xfrm>
              <a:grpFill/>
            </p:grpSpPr>
            <p:grpSp>
              <p:nvGrpSpPr>
                <p:cNvPr id="66" name="Group 5"/>
                <p:cNvGrpSpPr>
                  <a:grpSpLocks/>
                </p:cNvGrpSpPr>
                <p:nvPr/>
              </p:nvGrpSpPr>
              <p:grpSpPr bwMode="auto">
                <a:xfrm>
                  <a:off x="1152" y="1052"/>
                  <a:ext cx="1200" cy="535"/>
                  <a:chOff x="1152" y="1052"/>
                  <a:chExt cx="1200" cy="535"/>
                </a:xfrm>
                <a:grpFill/>
              </p:grpSpPr>
              <p:sp>
                <p:nvSpPr>
                  <p:cNvPr id="72" name="Oval 6"/>
                  <p:cNvSpPr>
                    <a:spLocks noChangeArrowheads="1"/>
                  </p:cNvSpPr>
                  <p:nvPr/>
                </p:nvSpPr>
                <p:spPr bwMode="auto">
                  <a:xfrm>
                    <a:off x="1152" y="1196"/>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73" name="Oval 7"/>
                  <p:cNvSpPr>
                    <a:spLocks noChangeArrowheads="1"/>
                  </p:cNvSpPr>
                  <p:nvPr/>
                </p:nvSpPr>
                <p:spPr bwMode="auto">
                  <a:xfrm>
                    <a:off x="1152" y="1148"/>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74" name="Oval 8"/>
                  <p:cNvSpPr>
                    <a:spLocks noChangeArrowheads="1"/>
                  </p:cNvSpPr>
                  <p:nvPr/>
                </p:nvSpPr>
                <p:spPr bwMode="auto">
                  <a:xfrm>
                    <a:off x="1152" y="1100"/>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75" name="Oval 9"/>
                  <p:cNvSpPr>
                    <a:spLocks noChangeArrowheads="1"/>
                  </p:cNvSpPr>
                  <p:nvPr/>
                </p:nvSpPr>
                <p:spPr bwMode="auto">
                  <a:xfrm>
                    <a:off x="1152" y="1052"/>
                    <a:ext cx="1200" cy="391"/>
                  </a:xfrm>
                  <a:prstGeom prst="ellipse">
                    <a:avLst/>
                  </a:prstGeom>
                  <a:grpFill/>
                  <a:ln w="25400">
                    <a:solidFill>
                      <a:schemeClr val="bg1"/>
                    </a:solidFill>
                    <a:round/>
                    <a:headEnd/>
                    <a:tailEnd/>
                  </a:ln>
                  <a:effectLst/>
                </p:spPr>
                <p:txBody>
                  <a:bodyPr anchor="ctr">
                    <a:spAutoFit/>
                  </a:bodyPr>
                  <a:lstStyle/>
                  <a:p>
                    <a:endParaRPr lang="en-US" sz="1013"/>
                  </a:p>
                </p:txBody>
              </p:sp>
            </p:grpSp>
            <p:grpSp>
              <p:nvGrpSpPr>
                <p:cNvPr id="67" name="Group 10"/>
                <p:cNvGrpSpPr>
                  <a:grpSpLocks/>
                </p:cNvGrpSpPr>
                <p:nvPr/>
              </p:nvGrpSpPr>
              <p:grpSpPr bwMode="auto">
                <a:xfrm>
                  <a:off x="1152" y="860"/>
                  <a:ext cx="1200" cy="535"/>
                  <a:chOff x="1152" y="1052"/>
                  <a:chExt cx="1200" cy="535"/>
                </a:xfrm>
                <a:grpFill/>
              </p:grpSpPr>
              <p:sp>
                <p:nvSpPr>
                  <p:cNvPr id="68" name="Oval 11"/>
                  <p:cNvSpPr>
                    <a:spLocks noChangeArrowheads="1"/>
                  </p:cNvSpPr>
                  <p:nvPr/>
                </p:nvSpPr>
                <p:spPr bwMode="auto">
                  <a:xfrm>
                    <a:off x="1152" y="1196"/>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9" name="Oval 12"/>
                  <p:cNvSpPr>
                    <a:spLocks noChangeArrowheads="1"/>
                  </p:cNvSpPr>
                  <p:nvPr/>
                </p:nvSpPr>
                <p:spPr bwMode="auto">
                  <a:xfrm>
                    <a:off x="1152" y="1148"/>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70" name="Oval 13"/>
                  <p:cNvSpPr>
                    <a:spLocks noChangeArrowheads="1"/>
                  </p:cNvSpPr>
                  <p:nvPr/>
                </p:nvSpPr>
                <p:spPr bwMode="auto">
                  <a:xfrm>
                    <a:off x="1152" y="1100"/>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71" name="Oval 14"/>
                  <p:cNvSpPr>
                    <a:spLocks noChangeArrowheads="1"/>
                  </p:cNvSpPr>
                  <p:nvPr/>
                </p:nvSpPr>
                <p:spPr bwMode="auto">
                  <a:xfrm>
                    <a:off x="1152" y="1052"/>
                    <a:ext cx="1200" cy="391"/>
                  </a:xfrm>
                  <a:prstGeom prst="ellipse">
                    <a:avLst/>
                  </a:prstGeom>
                  <a:grpFill/>
                  <a:ln w="25400">
                    <a:solidFill>
                      <a:schemeClr val="bg1"/>
                    </a:solidFill>
                    <a:round/>
                    <a:headEnd/>
                    <a:tailEnd/>
                  </a:ln>
                  <a:effectLst/>
                </p:spPr>
                <p:txBody>
                  <a:bodyPr anchor="ctr">
                    <a:spAutoFit/>
                  </a:bodyPr>
                  <a:lstStyle/>
                  <a:p>
                    <a:endParaRPr lang="en-US" sz="1013"/>
                  </a:p>
                </p:txBody>
              </p:sp>
            </p:grpSp>
          </p:grpSp>
          <p:grpSp>
            <p:nvGrpSpPr>
              <p:cNvPr id="55" name="Group 15"/>
              <p:cNvGrpSpPr>
                <a:grpSpLocks/>
              </p:cNvGrpSpPr>
              <p:nvPr/>
            </p:nvGrpSpPr>
            <p:grpSpPr bwMode="auto">
              <a:xfrm>
                <a:off x="1152" y="908"/>
                <a:ext cx="1200" cy="727"/>
                <a:chOff x="1152" y="860"/>
                <a:chExt cx="1200" cy="727"/>
              </a:xfrm>
              <a:grpFill/>
            </p:grpSpPr>
            <p:grpSp>
              <p:nvGrpSpPr>
                <p:cNvPr id="56" name="Group 16"/>
                <p:cNvGrpSpPr>
                  <a:grpSpLocks/>
                </p:cNvGrpSpPr>
                <p:nvPr/>
              </p:nvGrpSpPr>
              <p:grpSpPr bwMode="auto">
                <a:xfrm>
                  <a:off x="1152" y="1052"/>
                  <a:ext cx="1200" cy="535"/>
                  <a:chOff x="1152" y="1052"/>
                  <a:chExt cx="1200" cy="535"/>
                </a:xfrm>
                <a:grpFill/>
              </p:grpSpPr>
              <p:sp>
                <p:nvSpPr>
                  <p:cNvPr id="62" name="Oval 17"/>
                  <p:cNvSpPr>
                    <a:spLocks noChangeArrowheads="1"/>
                  </p:cNvSpPr>
                  <p:nvPr/>
                </p:nvSpPr>
                <p:spPr bwMode="auto">
                  <a:xfrm>
                    <a:off x="1152" y="1196"/>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3" name="Oval 18"/>
                  <p:cNvSpPr>
                    <a:spLocks noChangeArrowheads="1"/>
                  </p:cNvSpPr>
                  <p:nvPr/>
                </p:nvSpPr>
                <p:spPr bwMode="auto">
                  <a:xfrm>
                    <a:off x="1152" y="1148"/>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4" name="Oval 19"/>
                  <p:cNvSpPr>
                    <a:spLocks noChangeArrowheads="1"/>
                  </p:cNvSpPr>
                  <p:nvPr/>
                </p:nvSpPr>
                <p:spPr bwMode="auto">
                  <a:xfrm>
                    <a:off x="1152" y="1100"/>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5" name="Oval 20"/>
                  <p:cNvSpPr>
                    <a:spLocks noChangeArrowheads="1"/>
                  </p:cNvSpPr>
                  <p:nvPr/>
                </p:nvSpPr>
                <p:spPr bwMode="auto">
                  <a:xfrm>
                    <a:off x="1152" y="1052"/>
                    <a:ext cx="1200" cy="391"/>
                  </a:xfrm>
                  <a:prstGeom prst="ellipse">
                    <a:avLst/>
                  </a:prstGeom>
                  <a:grpFill/>
                  <a:ln w="25400">
                    <a:solidFill>
                      <a:schemeClr val="bg1"/>
                    </a:solidFill>
                    <a:round/>
                    <a:headEnd/>
                    <a:tailEnd/>
                  </a:ln>
                  <a:effectLst/>
                </p:spPr>
                <p:txBody>
                  <a:bodyPr anchor="ctr">
                    <a:spAutoFit/>
                  </a:bodyPr>
                  <a:lstStyle/>
                  <a:p>
                    <a:endParaRPr lang="en-US" sz="1013"/>
                  </a:p>
                </p:txBody>
              </p:sp>
            </p:grpSp>
            <p:grpSp>
              <p:nvGrpSpPr>
                <p:cNvPr id="57" name="Group 21"/>
                <p:cNvGrpSpPr>
                  <a:grpSpLocks/>
                </p:cNvGrpSpPr>
                <p:nvPr/>
              </p:nvGrpSpPr>
              <p:grpSpPr bwMode="auto">
                <a:xfrm>
                  <a:off x="1152" y="860"/>
                  <a:ext cx="1200" cy="535"/>
                  <a:chOff x="1152" y="1052"/>
                  <a:chExt cx="1200" cy="535"/>
                </a:xfrm>
                <a:grpFill/>
              </p:grpSpPr>
              <p:sp>
                <p:nvSpPr>
                  <p:cNvPr id="58" name="Oval 22"/>
                  <p:cNvSpPr>
                    <a:spLocks noChangeArrowheads="1"/>
                  </p:cNvSpPr>
                  <p:nvPr/>
                </p:nvSpPr>
                <p:spPr bwMode="auto">
                  <a:xfrm>
                    <a:off x="1152" y="1196"/>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59" name="Oval 23"/>
                  <p:cNvSpPr>
                    <a:spLocks noChangeArrowheads="1"/>
                  </p:cNvSpPr>
                  <p:nvPr/>
                </p:nvSpPr>
                <p:spPr bwMode="auto">
                  <a:xfrm>
                    <a:off x="1152" y="1148"/>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0" name="Oval 24"/>
                  <p:cNvSpPr>
                    <a:spLocks noChangeArrowheads="1"/>
                  </p:cNvSpPr>
                  <p:nvPr/>
                </p:nvSpPr>
                <p:spPr bwMode="auto">
                  <a:xfrm>
                    <a:off x="1152" y="1100"/>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1" name="Oval 25"/>
                  <p:cNvSpPr>
                    <a:spLocks noChangeArrowheads="1"/>
                  </p:cNvSpPr>
                  <p:nvPr/>
                </p:nvSpPr>
                <p:spPr bwMode="auto">
                  <a:xfrm>
                    <a:off x="1152" y="1052"/>
                    <a:ext cx="1200" cy="391"/>
                  </a:xfrm>
                  <a:prstGeom prst="ellipse">
                    <a:avLst/>
                  </a:prstGeom>
                  <a:grpFill/>
                  <a:ln w="25400">
                    <a:solidFill>
                      <a:schemeClr val="bg1"/>
                    </a:solidFill>
                    <a:round/>
                    <a:headEnd/>
                    <a:tailEnd/>
                  </a:ln>
                  <a:effectLst/>
                </p:spPr>
                <p:txBody>
                  <a:bodyPr anchor="ctr">
                    <a:spAutoFit/>
                  </a:bodyPr>
                  <a:lstStyle/>
                  <a:p>
                    <a:endParaRPr lang="en-US" sz="1013"/>
                  </a:p>
                </p:txBody>
              </p:sp>
            </p:grpSp>
          </p:grpSp>
        </p:grpSp>
      </p:grpSp>
      <p:sp>
        <p:nvSpPr>
          <p:cNvPr id="5" name="Rectangular Callout 4"/>
          <p:cNvSpPr/>
          <p:nvPr/>
        </p:nvSpPr>
        <p:spPr>
          <a:xfrm>
            <a:off x="1430634" y="1669852"/>
            <a:ext cx="1134924" cy="1751695"/>
          </a:xfrm>
          <a:prstGeom prst="wedgeRectCallout">
            <a:avLst>
              <a:gd name="adj1" fmla="val 137639"/>
              <a:gd name="adj2" fmla="val -7846"/>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2" name="Picture 11">
            <a:extLst>
              <a:ext uri="{FF2B5EF4-FFF2-40B4-BE49-F238E27FC236}">
                <a16:creationId xmlns:a16="http://schemas.microsoft.com/office/drawing/2014/main" id="{88A1B2A4-CC6B-3CED-8141-DB1AD2DAD896}"/>
              </a:ext>
            </a:extLst>
          </p:cNvPr>
          <p:cNvPicPr>
            <a:picLocks noChangeAspect="1"/>
          </p:cNvPicPr>
          <p:nvPr/>
        </p:nvPicPr>
        <p:blipFill>
          <a:blip r:embed="rId4"/>
          <a:stretch>
            <a:fillRect/>
          </a:stretch>
        </p:blipFill>
        <p:spPr>
          <a:xfrm>
            <a:off x="1542805" y="1855366"/>
            <a:ext cx="943812" cy="1396994"/>
          </a:xfrm>
          <a:prstGeom prst="rect">
            <a:avLst/>
          </a:prstGeom>
        </p:spPr>
      </p:pic>
    </p:spTree>
    <p:extLst>
      <p:ext uri="{BB962C8B-B14F-4D97-AF65-F5344CB8AC3E}">
        <p14:creationId xmlns:p14="http://schemas.microsoft.com/office/powerpoint/2010/main" val="1250654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481047B-7127-4602-8C8A-6B8E554C659B}"/>
              </a:ext>
            </a:extLst>
          </p:cNvPr>
          <p:cNvSpPr>
            <a:spLocks noGrp="1"/>
          </p:cNvSpPr>
          <p:nvPr>
            <p:ph sz="quarter"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2400" dirty="0"/>
              <a:t>“Can’t learn anything new about Nissenbaum”?</a:t>
            </a:r>
          </a:p>
          <a:p>
            <a:r>
              <a:rPr lang="en-US" sz="2400" dirty="0" err="1"/>
              <a:t>Dalenius</a:t>
            </a:r>
            <a:r>
              <a:rPr lang="en-US" sz="2400" dirty="0"/>
              <a:t>, 1977</a:t>
            </a:r>
          </a:p>
          <a:p>
            <a:endParaRPr lang="en-US" dirty="0"/>
          </a:p>
        </p:txBody>
      </p:sp>
      <p:sp>
        <p:nvSpPr>
          <p:cNvPr id="2" name="Title 1"/>
          <p:cNvSpPr>
            <a:spLocks noGrp="1"/>
          </p:cNvSpPr>
          <p:nvPr>
            <p:ph type="title"/>
          </p:nvPr>
        </p:nvSpPr>
        <p:spPr/>
        <p:txBody>
          <a:bodyPr>
            <a:noAutofit/>
          </a:bodyPr>
          <a:lstStyle/>
          <a:p>
            <a:r>
              <a:rPr lang="en-US" sz="3600" dirty="0"/>
              <a:t>Privacy-Preserving Data Analysis?</a:t>
            </a:r>
          </a:p>
        </p:txBody>
      </p:sp>
      <p:grpSp>
        <p:nvGrpSpPr>
          <p:cNvPr id="146" name="Group 145"/>
          <p:cNvGrpSpPr/>
          <p:nvPr/>
        </p:nvGrpSpPr>
        <p:grpSpPr>
          <a:xfrm>
            <a:off x="4876208" y="1824589"/>
            <a:ext cx="490040" cy="399083"/>
            <a:chOff x="5410200" y="810133"/>
            <a:chExt cx="871182" cy="709479"/>
          </a:xfrm>
        </p:grpSpPr>
        <p:sp>
          <p:nvSpPr>
            <p:cNvPr id="192" name="Line 43"/>
            <p:cNvSpPr>
              <a:spLocks noChangeShapeType="1"/>
            </p:cNvSpPr>
            <p:nvPr/>
          </p:nvSpPr>
          <p:spPr bwMode="auto">
            <a:xfrm>
              <a:off x="5410200" y="1146412"/>
              <a:ext cx="838200" cy="0"/>
            </a:xfrm>
            <a:prstGeom prst="line">
              <a:avLst/>
            </a:prstGeom>
            <a:noFill/>
            <a:ln w="38100">
              <a:solidFill>
                <a:sysClr val="windowText" lastClr="000000"/>
              </a:solidFill>
              <a:round/>
              <a:headEnd type="triangle" w="med" len="med"/>
              <a:tailEnd type="none" w="med" len="med"/>
            </a:ln>
            <a:effectLst/>
          </p:spPr>
          <p:txBody>
            <a:bodyPr>
              <a:spAutoFit/>
            </a:bodyPr>
            <a:lstStyle/>
            <a:p>
              <a:pPr>
                <a:defRPr/>
              </a:pPr>
              <a:endParaRPr lang="en-US" sz="1013">
                <a:solidFill>
                  <a:prstClr val="black"/>
                </a:solidFill>
                <a:latin typeface="Calibri"/>
              </a:endParaRPr>
            </a:p>
          </p:txBody>
        </p:sp>
        <p:sp>
          <p:nvSpPr>
            <p:cNvPr id="193" name="Line 43"/>
            <p:cNvSpPr>
              <a:spLocks noChangeShapeType="1"/>
            </p:cNvSpPr>
            <p:nvPr/>
          </p:nvSpPr>
          <p:spPr bwMode="auto">
            <a:xfrm>
              <a:off x="5443182" y="1430923"/>
              <a:ext cx="838200" cy="0"/>
            </a:xfrm>
            <a:prstGeom prst="line">
              <a:avLst/>
            </a:prstGeom>
            <a:noFill/>
            <a:ln w="38100">
              <a:solidFill>
                <a:sysClr val="windowText" lastClr="000000"/>
              </a:solidFill>
              <a:round/>
              <a:headEnd type="none" w="med" len="med"/>
              <a:tailEnd type="triangle" w="med" len="med"/>
            </a:ln>
            <a:effectLst/>
          </p:spPr>
          <p:txBody>
            <a:bodyPr>
              <a:spAutoFit/>
            </a:bodyPr>
            <a:lstStyle/>
            <a:p>
              <a:pPr>
                <a:defRPr/>
              </a:pPr>
              <a:endParaRPr lang="en-US" sz="1013">
                <a:solidFill>
                  <a:prstClr val="black"/>
                </a:solidFill>
                <a:latin typeface="Calibri"/>
              </a:endParaRPr>
            </a:p>
          </p:txBody>
        </p:sp>
        <p:sp>
          <p:nvSpPr>
            <p:cNvPr id="194" name="TextBox 193"/>
            <p:cNvSpPr txBox="1"/>
            <p:nvPr/>
          </p:nvSpPr>
          <p:spPr>
            <a:xfrm>
              <a:off x="5715000" y="810133"/>
              <a:ext cx="504981" cy="410367"/>
            </a:xfrm>
            <a:prstGeom prst="rect">
              <a:avLst/>
            </a:prstGeom>
            <a:noFill/>
          </p:spPr>
          <p:txBody>
            <a:bodyPr wrap="none" rtlCol="0">
              <a:spAutoFit/>
            </a:bodyPr>
            <a:lstStyle/>
            <a:p>
              <a:pPr>
                <a:defRPr/>
              </a:pPr>
              <a:r>
                <a:rPr lang="en-US" sz="900" dirty="0">
                  <a:solidFill>
                    <a:prstClr val="black"/>
                  </a:solidFill>
                  <a:latin typeface="Calibri"/>
                </a:rPr>
                <a:t>q</a:t>
              </a:r>
              <a:r>
                <a:rPr lang="en-US" sz="900" baseline="-25000" dirty="0">
                  <a:solidFill>
                    <a:prstClr val="black"/>
                  </a:solidFill>
                  <a:latin typeface="Calibri"/>
                </a:rPr>
                <a:t>1</a:t>
              </a:r>
            </a:p>
          </p:txBody>
        </p:sp>
        <p:sp>
          <p:nvSpPr>
            <p:cNvPr id="195" name="TextBox 194"/>
            <p:cNvSpPr txBox="1"/>
            <p:nvPr/>
          </p:nvSpPr>
          <p:spPr>
            <a:xfrm>
              <a:off x="5715000" y="1109245"/>
              <a:ext cx="493582" cy="410367"/>
            </a:xfrm>
            <a:prstGeom prst="rect">
              <a:avLst/>
            </a:prstGeom>
            <a:noFill/>
          </p:spPr>
          <p:txBody>
            <a:bodyPr wrap="none" rtlCol="0">
              <a:spAutoFit/>
            </a:bodyPr>
            <a:lstStyle/>
            <a:p>
              <a:pPr>
                <a:defRPr/>
              </a:pPr>
              <a:r>
                <a:rPr lang="en-US" sz="900" dirty="0">
                  <a:solidFill>
                    <a:prstClr val="black"/>
                  </a:solidFill>
                  <a:latin typeface="Calibri"/>
                </a:rPr>
                <a:t>a</a:t>
              </a:r>
              <a:r>
                <a:rPr lang="en-US" sz="900" baseline="-25000" dirty="0">
                  <a:solidFill>
                    <a:prstClr val="black"/>
                  </a:solidFill>
                  <a:latin typeface="Calibri"/>
                </a:rPr>
                <a:t>1</a:t>
              </a:r>
            </a:p>
          </p:txBody>
        </p:sp>
      </p:grpSp>
      <p:grpSp>
        <p:nvGrpSpPr>
          <p:cNvPr id="4" name="Group 3"/>
          <p:cNvGrpSpPr/>
          <p:nvPr/>
        </p:nvGrpSpPr>
        <p:grpSpPr>
          <a:xfrm>
            <a:off x="3535842" y="1918260"/>
            <a:ext cx="2909950" cy="1332368"/>
            <a:chOff x="4055160" y="2267238"/>
            <a:chExt cx="5173244" cy="2368654"/>
          </a:xfrm>
        </p:grpSpPr>
        <p:grpSp>
          <p:nvGrpSpPr>
            <p:cNvPr id="147" name="Group 146"/>
            <p:cNvGrpSpPr/>
            <p:nvPr/>
          </p:nvGrpSpPr>
          <p:grpSpPr>
            <a:xfrm>
              <a:off x="4177348" y="2267238"/>
              <a:ext cx="5051056" cy="2368654"/>
              <a:chOff x="3149514" y="976657"/>
              <a:chExt cx="5051056" cy="2368654"/>
            </a:xfrm>
          </p:grpSpPr>
          <p:sp>
            <p:nvSpPr>
              <p:cNvPr id="148" name="Text Box 26"/>
              <p:cNvSpPr txBox="1">
                <a:spLocks noChangeArrowheads="1"/>
              </p:cNvSpPr>
              <p:nvPr/>
            </p:nvSpPr>
            <p:spPr bwMode="auto">
              <a:xfrm>
                <a:off x="3149514" y="2750276"/>
                <a:ext cx="1690491" cy="595035"/>
              </a:xfrm>
              <a:prstGeom prst="rect">
                <a:avLst/>
              </a:prstGeom>
              <a:noFill/>
              <a:ln w="25400">
                <a:noFill/>
                <a:miter lim="800000"/>
                <a:headEnd/>
                <a:tailEnd/>
              </a:ln>
              <a:effectLst/>
            </p:spPr>
            <p:txBody>
              <a:bodyPr wrap="none">
                <a:spAutoFit/>
              </a:bodyPr>
              <a:lstStyle/>
              <a:p>
                <a:pPr algn="ctr">
                  <a:defRPr/>
                </a:pPr>
                <a:r>
                  <a:rPr lang="en-US" sz="1575" dirty="0">
                    <a:solidFill>
                      <a:prstClr val="black"/>
                    </a:solidFill>
                    <a:latin typeface="Calibri"/>
                  </a:rPr>
                  <a:t>Database</a:t>
                </a:r>
                <a:endParaRPr lang="en-US" sz="1575" baseline="30000" dirty="0">
                  <a:solidFill>
                    <a:prstClr val="black"/>
                  </a:solidFill>
                  <a:latin typeface="Calibri"/>
                </a:endParaRPr>
              </a:p>
            </p:txBody>
          </p:sp>
          <p:sp>
            <p:nvSpPr>
              <p:cNvPr id="150" name="Text Box 26"/>
              <p:cNvSpPr txBox="1">
                <a:spLocks noChangeArrowheads="1"/>
              </p:cNvSpPr>
              <p:nvPr/>
            </p:nvSpPr>
            <p:spPr bwMode="auto">
              <a:xfrm>
                <a:off x="6108259" y="2750276"/>
                <a:ext cx="2092311" cy="595035"/>
              </a:xfrm>
              <a:prstGeom prst="rect">
                <a:avLst/>
              </a:prstGeom>
              <a:noFill/>
              <a:ln w="25400">
                <a:noFill/>
                <a:miter lim="800000"/>
                <a:headEnd/>
                <a:tailEnd/>
              </a:ln>
              <a:effectLst/>
            </p:spPr>
            <p:txBody>
              <a:bodyPr wrap="none">
                <a:spAutoFit/>
              </a:bodyPr>
              <a:lstStyle/>
              <a:p>
                <a:pPr algn="ctr">
                  <a:defRPr/>
                </a:pPr>
                <a:r>
                  <a:rPr lang="en-US" sz="1575" dirty="0">
                    <a:solidFill>
                      <a:prstClr val="black"/>
                    </a:solidFill>
                    <a:latin typeface="Calibri"/>
                  </a:rPr>
                  <a:t>data analyst</a:t>
                </a:r>
                <a:endParaRPr lang="en-US" sz="1575" baseline="30000" dirty="0">
                  <a:solidFill>
                    <a:prstClr val="black"/>
                  </a:solidFill>
                  <a:latin typeface="Calibri"/>
                </a:endParaRPr>
              </a:p>
            </p:txBody>
          </p:sp>
          <p:sp>
            <p:nvSpPr>
              <p:cNvPr id="168" name="Text Box 44"/>
              <p:cNvSpPr txBox="1">
                <a:spLocks noChangeArrowheads="1"/>
              </p:cNvSpPr>
              <p:nvPr/>
            </p:nvSpPr>
            <p:spPr bwMode="auto">
              <a:xfrm>
                <a:off x="4547574" y="1505635"/>
                <a:ext cx="724416" cy="718146"/>
              </a:xfrm>
              <a:prstGeom prst="rect">
                <a:avLst/>
              </a:prstGeom>
              <a:noFill/>
              <a:ln w="25400">
                <a:noFill/>
                <a:miter lim="800000"/>
                <a:headEnd/>
                <a:tailEnd/>
              </a:ln>
              <a:effectLst/>
            </p:spPr>
            <p:txBody>
              <a:bodyPr wrap="none">
                <a:spAutoFit/>
              </a:bodyPr>
              <a:lstStyle/>
              <a:p>
                <a:pPr algn="ctr">
                  <a:defRPr/>
                </a:pPr>
                <a:r>
                  <a:rPr lang="en-US" sz="2025" dirty="0">
                    <a:solidFill>
                      <a:prstClr val="white"/>
                    </a:solidFill>
                    <a:latin typeface="Calibri"/>
                  </a:rPr>
                  <a:t>M</a:t>
                </a:r>
              </a:p>
            </p:txBody>
          </p:sp>
          <p:grpSp>
            <p:nvGrpSpPr>
              <p:cNvPr id="152" name="Group 151"/>
              <p:cNvGrpSpPr/>
              <p:nvPr/>
            </p:nvGrpSpPr>
            <p:grpSpPr>
              <a:xfrm>
                <a:off x="5410200" y="1371600"/>
                <a:ext cx="881418" cy="1536538"/>
                <a:chOff x="5410200" y="1371600"/>
                <a:chExt cx="881418" cy="1536538"/>
              </a:xfrm>
            </p:grpSpPr>
            <p:grpSp>
              <p:nvGrpSpPr>
                <p:cNvPr id="156" name="Group 155"/>
                <p:cNvGrpSpPr/>
                <p:nvPr/>
              </p:nvGrpSpPr>
              <p:grpSpPr>
                <a:xfrm>
                  <a:off x="5410200" y="1371600"/>
                  <a:ext cx="881418" cy="1291015"/>
                  <a:chOff x="5410200" y="1371600"/>
                  <a:chExt cx="881418" cy="1291015"/>
                </a:xfrm>
              </p:grpSpPr>
              <p:sp>
                <p:nvSpPr>
                  <p:cNvPr id="158" name="Line 43"/>
                  <p:cNvSpPr>
                    <a:spLocks noChangeShapeType="1"/>
                  </p:cNvSpPr>
                  <p:nvPr/>
                </p:nvSpPr>
                <p:spPr bwMode="auto">
                  <a:xfrm>
                    <a:off x="5410200" y="1707879"/>
                    <a:ext cx="838200" cy="0"/>
                  </a:xfrm>
                  <a:prstGeom prst="line">
                    <a:avLst/>
                  </a:prstGeom>
                  <a:noFill/>
                  <a:ln w="38100">
                    <a:solidFill>
                      <a:sysClr val="windowText" lastClr="000000"/>
                    </a:solidFill>
                    <a:round/>
                    <a:headEnd type="triangle" w="med" len="med"/>
                    <a:tailEnd type="none" w="med" len="med"/>
                  </a:ln>
                  <a:effectLst/>
                </p:spPr>
                <p:txBody>
                  <a:bodyPr>
                    <a:spAutoFit/>
                  </a:bodyPr>
                  <a:lstStyle/>
                  <a:p>
                    <a:pPr>
                      <a:defRPr/>
                    </a:pPr>
                    <a:endParaRPr lang="en-US" sz="1013">
                      <a:solidFill>
                        <a:prstClr val="black"/>
                      </a:solidFill>
                      <a:latin typeface="Calibri"/>
                    </a:endParaRPr>
                  </a:p>
                </p:txBody>
              </p:sp>
              <p:sp>
                <p:nvSpPr>
                  <p:cNvPr id="159" name="Line 43"/>
                  <p:cNvSpPr>
                    <a:spLocks noChangeShapeType="1"/>
                  </p:cNvSpPr>
                  <p:nvPr/>
                </p:nvSpPr>
                <p:spPr bwMode="auto">
                  <a:xfrm>
                    <a:off x="5453418" y="2009267"/>
                    <a:ext cx="838200" cy="0"/>
                  </a:xfrm>
                  <a:prstGeom prst="line">
                    <a:avLst/>
                  </a:prstGeom>
                  <a:noFill/>
                  <a:ln w="38100">
                    <a:solidFill>
                      <a:sysClr val="windowText" lastClr="000000"/>
                    </a:solidFill>
                    <a:round/>
                    <a:headEnd type="none" w="med" len="med"/>
                    <a:tailEnd type="triangle" w="med" len="med"/>
                  </a:ln>
                  <a:effectLst/>
                </p:spPr>
                <p:txBody>
                  <a:bodyPr>
                    <a:spAutoFit/>
                  </a:bodyPr>
                  <a:lstStyle/>
                  <a:p>
                    <a:pPr>
                      <a:defRPr/>
                    </a:pPr>
                    <a:endParaRPr lang="en-US" sz="1013">
                      <a:solidFill>
                        <a:prstClr val="black"/>
                      </a:solidFill>
                      <a:latin typeface="Calibri"/>
                    </a:endParaRPr>
                  </a:p>
                </p:txBody>
              </p:sp>
              <p:sp>
                <p:nvSpPr>
                  <p:cNvPr id="160" name="TextBox 159"/>
                  <p:cNvSpPr txBox="1"/>
                  <p:nvPr/>
                </p:nvSpPr>
                <p:spPr>
                  <a:xfrm>
                    <a:off x="5715000" y="1371600"/>
                    <a:ext cx="504981" cy="410368"/>
                  </a:xfrm>
                  <a:prstGeom prst="rect">
                    <a:avLst/>
                  </a:prstGeom>
                  <a:noFill/>
                </p:spPr>
                <p:txBody>
                  <a:bodyPr wrap="none" rtlCol="0">
                    <a:spAutoFit/>
                  </a:bodyPr>
                  <a:lstStyle/>
                  <a:p>
                    <a:pPr>
                      <a:defRPr/>
                    </a:pPr>
                    <a:r>
                      <a:rPr lang="en-US" sz="900" dirty="0">
                        <a:solidFill>
                          <a:prstClr val="black"/>
                        </a:solidFill>
                        <a:latin typeface="Calibri"/>
                      </a:rPr>
                      <a:t>q</a:t>
                    </a:r>
                    <a:r>
                      <a:rPr lang="en-US" sz="900" baseline="-25000" dirty="0">
                        <a:solidFill>
                          <a:prstClr val="black"/>
                        </a:solidFill>
                        <a:latin typeface="Calibri"/>
                      </a:rPr>
                      <a:t>2</a:t>
                    </a:r>
                  </a:p>
                </p:txBody>
              </p:sp>
              <p:sp>
                <p:nvSpPr>
                  <p:cNvPr id="161" name="TextBox 160"/>
                  <p:cNvSpPr txBox="1"/>
                  <p:nvPr/>
                </p:nvSpPr>
                <p:spPr>
                  <a:xfrm>
                    <a:off x="5735003" y="1670713"/>
                    <a:ext cx="493582" cy="410368"/>
                  </a:xfrm>
                  <a:prstGeom prst="rect">
                    <a:avLst/>
                  </a:prstGeom>
                  <a:noFill/>
                </p:spPr>
                <p:txBody>
                  <a:bodyPr wrap="none" rtlCol="0">
                    <a:spAutoFit/>
                  </a:bodyPr>
                  <a:lstStyle/>
                  <a:p>
                    <a:pPr>
                      <a:defRPr/>
                    </a:pPr>
                    <a:r>
                      <a:rPr lang="en-US" sz="900" dirty="0">
                        <a:solidFill>
                          <a:prstClr val="black"/>
                        </a:solidFill>
                        <a:latin typeface="Calibri"/>
                      </a:rPr>
                      <a:t>a</a:t>
                    </a:r>
                    <a:r>
                      <a:rPr lang="en-US" sz="900" baseline="-25000" dirty="0">
                        <a:solidFill>
                          <a:prstClr val="black"/>
                        </a:solidFill>
                        <a:latin typeface="Calibri"/>
                      </a:rPr>
                      <a:t>2</a:t>
                    </a:r>
                  </a:p>
                </p:txBody>
              </p:sp>
              <p:sp>
                <p:nvSpPr>
                  <p:cNvPr id="162" name="Line 43"/>
                  <p:cNvSpPr>
                    <a:spLocks noChangeShapeType="1"/>
                  </p:cNvSpPr>
                  <p:nvPr/>
                </p:nvSpPr>
                <p:spPr bwMode="auto">
                  <a:xfrm>
                    <a:off x="5410200" y="2289412"/>
                    <a:ext cx="838200" cy="0"/>
                  </a:xfrm>
                  <a:prstGeom prst="line">
                    <a:avLst/>
                  </a:prstGeom>
                  <a:noFill/>
                  <a:ln w="38100">
                    <a:solidFill>
                      <a:sysClr val="windowText" lastClr="000000"/>
                    </a:solidFill>
                    <a:round/>
                    <a:headEnd type="triangle" w="med" len="med"/>
                    <a:tailEnd type="none" w="med" len="med"/>
                  </a:ln>
                  <a:effectLst/>
                </p:spPr>
                <p:txBody>
                  <a:bodyPr>
                    <a:spAutoFit/>
                  </a:bodyPr>
                  <a:lstStyle/>
                  <a:p>
                    <a:pPr>
                      <a:defRPr/>
                    </a:pPr>
                    <a:endParaRPr lang="en-US" sz="1013">
                      <a:solidFill>
                        <a:prstClr val="black"/>
                      </a:solidFill>
                      <a:latin typeface="Calibri"/>
                    </a:endParaRPr>
                  </a:p>
                </p:txBody>
              </p:sp>
              <p:sp>
                <p:nvSpPr>
                  <p:cNvPr id="163" name="Line 43"/>
                  <p:cNvSpPr>
                    <a:spLocks noChangeShapeType="1"/>
                  </p:cNvSpPr>
                  <p:nvPr/>
                </p:nvSpPr>
                <p:spPr bwMode="auto">
                  <a:xfrm>
                    <a:off x="5443182" y="2590800"/>
                    <a:ext cx="838200" cy="0"/>
                  </a:xfrm>
                  <a:prstGeom prst="line">
                    <a:avLst/>
                  </a:prstGeom>
                  <a:noFill/>
                  <a:ln w="38100">
                    <a:solidFill>
                      <a:sysClr val="windowText" lastClr="000000"/>
                    </a:solidFill>
                    <a:round/>
                    <a:headEnd type="none" w="med" len="med"/>
                    <a:tailEnd type="triangle" w="med" len="med"/>
                  </a:ln>
                  <a:effectLst/>
                </p:spPr>
                <p:txBody>
                  <a:bodyPr>
                    <a:spAutoFit/>
                  </a:bodyPr>
                  <a:lstStyle/>
                  <a:p>
                    <a:pPr>
                      <a:defRPr/>
                    </a:pPr>
                    <a:endParaRPr lang="en-US" sz="1013">
                      <a:solidFill>
                        <a:prstClr val="black"/>
                      </a:solidFill>
                      <a:latin typeface="Calibri"/>
                    </a:endParaRPr>
                  </a:p>
                </p:txBody>
              </p:sp>
              <p:sp>
                <p:nvSpPr>
                  <p:cNvPr id="164" name="TextBox 163"/>
                  <p:cNvSpPr txBox="1"/>
                  <p:nvPr/>
                </p:nvSpPr>
                <p:spPr>
                  <a:xfrm>
                    <a:off x="5724769" y="1953132"/>
                    <a:ext cx="504981" cy="410368"/>
                  </a:xfrm>
                  <a:prstGeom prst="rect">
                    <a:avLst/>
                  </a:prstGeom>
                  <a:noFill/>
                </p:spPr>
                <p:txBody>
                  <a:bodyPr wrap="none" rtlCol="0">
                    <a:spAutoFit/>
                  </a:bodyPr>
                  <a:lstStyle/>
                  <a:p>
                    <a:pPr>
                      <a:defRPr/>
                    </a:pPr>
                    <a:r>
                      <a:rPr lang="en-US" sz="900" dirty="0">
                        <a:solidFill>
                          <a:prstClr val="black"/>
                        </a:solidFill>
                        <a:latin typeface="Calibri"/>
                      </a:rPr>
                      <a:t>q</a:t>
                    </a:r>
                    <a:r>
                      <a:rPr lang="en-US" sz="900" baseline="-25000" dirty="0">
                        <a:solidFill>
                          <a:prstClr val="black"/>
                        </a:solidFill>
                        <a:latin typeface="Calibri"/>
                      </a:rPr>
                      <a:t>3</a:t>
                    </a:r>
                  </a:p>
                </p:txBody>
              </p:sp>
              <p:sp>
                <p:nvSpPr>
                  <p:cNvPr id="165" name="TextBox 164"/>
                  <p:cNvSpPr txBox="1"/>
                  <p:nvPr/>
                </p:nvSpPr>
                <p:spPr>
                  <a:xfrm>
                    <a:off x="5735003" y="2252247"/>
                    <a:ext cx="493582" cy="410368"/>
                  </a:xfrm>
                  <a:prstGeom prst="rect">
                    <a:avLst/>
                  </a:prstGeom>
                  <a:noFill/>
                </p:spPr>
                <p:txBody>
                  <a:bodyPr wrap="none" rtlCol="0">
                    <a:spAutoFit/>
                  </a:bodyPr>
                  <a:lstStyle/>
                  <a:p>
                    <a:pPr>
                      <a:defRPr/>
                    </a:pPr>
                    <a:r>
                      <a:rPr lang="en-US" sz="900" dirty="0">
                        <a:solidFill>
                          <a:prstClr val="black"/>
                        </a:solidFill>
                        <a:latin typeface="Calibri"/>
                      </a:rPr>
                      <a:t>a</a:t>
                    </a:r>
                    <a:r>
                      <a:rPr lang="en-US" sz="900" baseline="-25000" dirty="0">
                        <a:solidFill>
                          <a:prstClr val="black"/>
                        </a:solidFill>
                        <a:latin typeface="Calibri"/>
                      </a:rPr>
                      <a:t>3</a:t>
                    </a:r>
                  </a:p>
                </p:txBody>
              </p:sp>
            </p:grpSp>
            <p:cxnSp>
              <p:nvCxnSpPr>
                <p:cNvPr id="157" name="Straight Connector 156"/>
                <p:cNvCxnSpPr/>
                <p:nvPr/>
              </p:nvCxnSpPr>
              <p:spPr>
                <a:xfrm>
                  <a:off x="5894199" y="2644282"/>
                  <a:ext cx="0" cy="263856"/>
                </a:xfrm>
                <a:prstGeom prst="line">
                  <a:avLst/>
                </a:prstGeom>
                <a:noFill/>
                <a:ln w="38100" cap="flat" cmpd="sng" algn="ctr">
                  <a:solidFill>
                    <a:sysClr val="windowText" lastClr="000000"/>
                  </a:solidFill>
                  <a:prstDash val="sysDot"/>
                </a:ln>
                <a:effectLst/>
              </p:spPr>
            </p:cxnSp>
          </p:grpSp>
          <p:pic>
            <p:nvPicPr>
              <p:cNvPr id="154" name="Picture 4" descr="C:\Users\salilv\AppData\Local\Microsoft\Windows\Temporary Internet Files\Content.IE5\AZQEMEKK\MC90038884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576439" y="976657"/>
                <a:ext cx="1031443" cy="18278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3" name="Group 52"/>
            <p:cNvGrpSpPr>
              <a:grpSpLocks/>
            </p:cNvGrpSpPr>
            <p:nvPr/>
          </p:nvGrpSpPr>
          <p:grpSpPr bwMode="auto">
            <a:xfrm>
              <a:off x="4055160" y="2283270"/>
              <a:ext cx="1905000" cy="1763714"/>
              <a:chOff x="1152" y="908"/>
              <a:chExt cx="1200" cy="1111"/>
            </a:xfrm>
            <a:solidFill>
              <a:srgbClr val="00B050"/>
            </a:solidFill>
          </p:grpSpPr>
          <p:grpSp>
            <p:nvGrpSpPr>
              <p:cNvPr id="54" name="Group 53"/>
              <p:cNvGrpSpPr>
                <a:grpSpLocks/>
              </p:cNvGrpSpPr>
              <p:nvPr/>
            </p:nvGrpSpPr>
            <p:grpSpPr bwMode="auto">
              <a:xfrm>
                <a:off x="1152" y="1292"/>
                <a:ext cx="1200" cy="727"/>
                <a:chOff x="1152" y="860"/>
                <a:chExt cx="1200" cy="727"/>
              </a:xfrm>
              <a:grpFill/>
            </p:grpSpPr>
            <p:grpSp>
              <p:nvGrpSpPr>
                <p:cNvPr id="66" name="Group 5"/>
                <p:cNvGrpSpPr>
                  <a:grpSpLocks/>
                </p:cNvGrpSpPr>
                <p:nvPr/>
              </p:nvGrpSpPr>
              <p:grpSpPr bwMode="auto">
                <a:xfrm>
                  <a:off x="1152" y="1052"/>
                  <a:ext cx="1200" cy="535"/>
                  <a:chOff x="1152" y="1052"/>
                  <a:chExt cx="1200" cy="535"/>
                </a:xfrm>
                <a:grpFill/>
              </p:grpSpPr>
              <p:sp>
                <p:nvSpPr>
                  <p:cNvPr id="72" name="Oval 6"/>
                  <p:cNvSpPr>
                    <a:spLocks noChangeArrowheads="1"/>
                  </p:cNvSpPr>
                  <p:nvPr/>
                </p:nvSpPr>
                <p:spPr bwMode="auto">
                  <a:xfrm>
                    <a:off x="1152" y="1196"/>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73" name="Oval 7"/>
                  <p:cNvSpPr>
                    <a:spLocks noChangeArrowheads="1"/>
                  </p:cNvSpPr>
                  <p:nvPr/>
                </p:nvSpPr>
                <p:spPr bwMode="auto">
                  <a:xfrm>
                    <a:off x="1152" y="1148"/>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74" name="Oval 8"/>
                  <p:cNvSpPr>
                    <a:spLocks noChangeArrowheads="1"/>
                  </p:cNvSpPr>
                  <p:nvPr/>
                </p:nvSpPr>
                <p:spPr bwMode="auto">
                  <a:xfrm>
                    <a:off x="1152" y="1100"/>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75" name="Oval 9"/>
                  <p:cNvSpPr>
                    <a:spLocks noChangeArrowheads="1"/>
                  </p:cNvSpPr>
                  <p:nvPr/>
                </p:nvSpPr>
                <p:spPr bwMode="auto">
                  <a:xfrm>
                    <a:off x="1152" y="1052"/>
                    <a:ext cx="1200" cy="391"/>
                  </a:xfrm>
                  <a:prstGeom prst="ellipse">
                    <a:avLst/>
                  </a:prstGeom>
                  <a:grpFill/>
                  <a:ln w="25400">
                    <a:solidFill>
                      <a:schemeClr val="bg1"/>
                    </a:solidFill>
                    <a:round/>
                    <a:headEnd/>
                    <a:tailEnd/>
                  </a:ln>
                  <a:effectLst/>
                </p:spPr>
                <p:txBody>
                  <a:bodyPr anchor="ctr">
                    <a:spAutoFit/>
                  </a:bodyPr>
                  <a:lstStyle/>
                  <a:p>
                    <a:endParaRPr lang="en-US" sz="1013"/>
                  </a:p>
                </p:txBody>
              </p:sp>
            </p:grpSp>
            <p:grpSp>
              <p:nvGrpSpPr>
                <p:cNvPr id="67" name="Group 10"/>
                <p:cNvGrpSpPr>
                  <a:grpSpLocks/>
                </p:cNvGrpSpPr>
                <p:nvPr/>
              </p:nvGrpSpPr>
              <p:grpSpPr bwMode="auto">
                <a:xfrm>
                  <a:off x="1152" y="860"/>
                  <a:ext cx="1200" cy="535"/>
                  <a:chOff x="1152" y="1052"/>
                  <a:chExt cx="1200" cy="535"/>
                </a:xfrm>
                <a:grpFill/>
              </p:grpSpPr>
              <p:sp>
                <p:nvSpPr>
                  <p:cNvPr id="68" name="Oval 11"/>
                  <p:cNvSpPr>
                    <a:spLocks noChangeArrowheads="1"/>
                  </p:cNvSpPr>
                  <p:nvPr/>
                </p:nvSpPr>
                <p:spPr bwMode="auto">
                  <a:xfrm>
                    <a:off x="1152" y="1196"/>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9" name="Oval 12"/>
                  <p:cNvSpPr>
                    <a:spLocks noChangeArrowheads="1"/>
                  </p:cNvSpPr>
                  <p:nvPr/>
                </p:nvSpPr>
                <p:spPr bwMode="auto">
                  <a:xfrm>
                    <a:off x="1152" y="1148"/>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70" name="Oval 13"/>
                  <p:cNvSpPr>
                    <a:spLocks noChangeArrowheads="1"/>
                  </p:cNvSpPr>
                  <p:nvPr/>
                </p:nvSpPr>
                <p:spPr bwMode="auto">
                  <a:xfrm>
                    <a:off x="1152" y="1100"/>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71" name="Oval 14"/>
                  <p:cNvSpPr>
                    <a:spLocks noChangeArrowheads="1"/>
                  </p:cNvSpPr>
                  <p:nvPr/>
                </p:nvSpPr>
                <p:spPr bwMode="auto">
                  <a:xfrm>
                    <a:off x="1152" y="1052"/>
                    <a:ext cx="1200" cy="391"/>
                  </a:xfrm>
                  <a:prstGeom prst="ellipse">
                    <a:avLst/>
                  </a:prstGeom>
                  <a:grpFill/>
                  <a:ln w="25400">
                    <a:solidFill>
                      <a:schemeClr val="bg1"/>
                    </a:solidFill>
                    <a:round/>
                    <a:headEnd/>
                    <a:tailEnd/>
                  </a:ln>
                  <a:effectLst/>
                </p:spPr>
                <p:txBody>
                  <a:bodyPr anchor="ctr">
                    <a:spAutoFit/>
                  </a:bodyPr>
                  <a:lstStyle/>
                  <a:p>
                    <a:endParaRPr lang="en-US" sz="1013"/>
                  </a:p>
                </p:txBody>
              </p:sp>
            </p:grpSp>
          </p:grpSp>
          <p:grpSp>
            <p:nvGrpSpPr>
              <p:cNvPr id="55" name="Group 15"/>
              <p:cNvGrpSpPr>
                <a:grpSpLocks/>
              </p:cNvGrpSpPr>
              <p:nvPr/>
            </p:nvGrpSpPr>
            <p:grpSpPr bwMode="auto">
              <a:xfrm>
                <a:off x="1152" y="908"/>
                <a:ext cx="1200" cy="727"/>
                <a:chOff x="1152" y="860"/>
                <a:chExt cx="1200" cy="727"/>
              </a:xfrm>
              <a:grpFill/>
            </p:grpSpPr>
            <p:grpSp>
              <p:nvGrpSpPr>
                <p:cNvPr id="56" name="Group 16"/>
                <p:cNvGrpSpPr>
                  <a:grpSpLocks/>
                </p:cNvGrpSpPr>
                <p:nvPr/>
              </p:nvGrpSpPr>
              <p:grpSpPr bwMode="auto">
                <a:xfrm>
                  <a:off x="1152" y="1052"/>
                  <a:ext cx="1200" cy="535"/>
                  <a:chOff x="1152" y="1052"/>
                  <a:chExt cx="1200" cy="535"/>
                </a:xfrm>
                <a:grpFill/>
              </p:grpSpPr>
              <p:sp>
                <p:nvSpPr>
                  <p:cNvPr id="62" name="Oval 17"/>
                  <p:cNvSpPr>
                    <a:spLocks noChangeArrowheads="1"/>
                  </p:cNvSpPr>
                  <p:nvPr/>
                </p:nvSpPr>
                <p:spPr bwMode="auto">
                  <a:xfrm>
                    <a:off x="1152" y="1196"/>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3" name="Oval 18"/>
                  <p:cNvSpPr>
                    <a:spLocks noChangeArrowheads="1"/>
                  </p:cNvSpPr>
                  <p:nvPr/>
                </p:nvSpPr>
                <p:spPr bwMode="auto">
                  <a:xfrm>
                    <a:off x="1152" y="1148"/>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4" name="Oval 19"/>
                  <p:cNvSpPr>
                    <a:spLocks noChangeArrowheads="1"/>
                  </p:cNvSpPr>
                  <p:nvPr/>
                </p:nvSpPr>
                <p:spPr bwMode="auto">
                  <a:xfrm>
                    <a:off x="1152" y="1100"/>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5" name="Oval 20"/>
                  <p:cNvSpPr>
                    <a:spLocks noChangeArrowheads="1"/>
                  </p:cNvSpPr>
                  <p:nvPr/>
                </p:nvSpPr>
                <p:spPr bwMode="auto">
                  <a:xfrm>
                    <a:off x="1152" y="1052"/>
                    <a:ext cx="1200" cy="391"/>
                  </a:xfrm>
                  <a:prstGeom prst="ellipse">
                    <a:avLst/>
                  </a:prstGeom>
                  <a:grpFill/>
                  <a:ln w="25400">
                    <a:solidFill>
                      <a:schemeClr val="bg1"/>
                    </a:solidFill>
                    <a:round/>
                    <a:headEnd/>
                    <a:tailEnd/>
                  </a:ln>
                  <a:effectLst/>
                </p:spPr>
                <p:txBody>
                  <a:bodyPr anchor="ctr">
                    <a:spAutoFit/>
                  </a:bodyPr>
                  <a:lstStyle/>
                  <a:p>
                    <a:endParaRPr lang="en-US" sz="1013"/>
                  </a:p>
                </p:txBody>
              </p:sp>
            </p:grpSp>
            <p:grpSp>
              <p:nvGrpSpPr>
                <p:cNvPr id="57" name="Group 21"/>
                <p:cNvGrpSpPr>
                  <a:grpSpLocks/>
                </p:cNvGrpSpPr>
                <p:nvPr/>
              </p:nvGrpSpPr>
              <p:grpSpPr bwMode="auto">
                <a:xfrm>
                  <a:off x="1152" y="860"/>
                  <a:ext cx="1200" cy="535"/>
                  <a:chOff x="1152" y="1052"/>
                  <a:chExt cx="1200" cy="535"/>
                </a:xfrm>
                <a:grpFill/>
              </p:grpSpPr>
              <p:sp>
                <p:nvSpPr>
                  <p:cNvPr id="58" name="Oval 22"/>
                  <p:cNvSpPr>
                    <a:spLocks noChangeArrowheads="1"/>
                  </p:cNvSpPr>
                  <p:nvPr/>
                </p:nvSpPr>
                <p:spPr bwMode="auto">
                  <a:xfrm>
                    <a:off x="1152" y="1196"/>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59" name="Oval 23"/>
                  <p:cNvSpPr>
                    <a:spLocks noChangeArrowheads="1"/>
                  </p:cNvSpPr>
                  <p:nvPr/>
                </p:nvSpPr>
                <p:spPr bwMode="auto">
                  <a:xfrm>
                    <a:off x="1152" y="1148"/>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0" name="Oval 24"/>
                  <p:cNvSpPr>
                    <a:spLocks noChangeArrowheads="1"/>
                  </p:cNvSpPr>
                  <p:nvPr/>
                </p:nvSpPr>
                <p:spPr bwMode="auto">
                  <a:xfrm>
                    <a:off x="1152" y="1100"/>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1" name="Oval 25"/>
                  <p:cNvSpPr>
                    <a:spLocks noChangeArrowheads="1"/>
                  </p:cNvSpPr>
                  <p:nvPr/>
                </p:nvSpPr>
                <p:spPr bwMode="auto">
                  <a:xfrm>
                    <a:off x="1152" y="1052"/>
                    <a:ext cx="1200" cy="391"/>
                  </a:xfrm>
                  <a:prstGeom prst="ellipse">
                    <a:avLst/>
                  </a:prstGeom>
                  <a:grpFill/>
                  <a:ln w="25400">
                    <a:solidFill>
                      <a:schemeClr val="bg1"/>
                    </a:solidFill>
                    <a:round/>
                    <a:headEnd/>
                    <a:tailEnd/>
                  </a:ln>
                  <a:effectLst/>
                </p:spPr>
                <p:txBody>
                  <a:bodyPr anchor="ctr">
                    <a:spAutoFit/>
                  </a:bodyPr>
                  <a:lstStyle/>
                  <a:p>
                    <a:endParaRPr lang="en-US" sz="1013"/>
                  </a:p>
                </p:txBody>
              </p:sp>
            </p:grpSp>
          </p:grpSp>
        </p:grpSp>
      </p:grpSp>
      <p:sp>
        <p:nvSpPr>
          <p:cNvPr id="5" name="Rectangular Callout 4"/>
          <p:cNvSpPr/>
          <p:nvPr/>
        </p:nvSpPr>
        <p:spPr>
          <a:xfrm>
            <a:off x="1430634" y="1669852"/>
            <a:ext cx="1134924" cy="1751695"/>
          </a:xfrm>
          <a:prstGeom prst="wedgeRectCallout">
            <a:avLst>
              <a:gd name="adj1" fmla="val 137639"/>
              <a:gd name="adj2" fmla="val -7846"/>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6" name="Content Placeholder 2"/>
          <p:cNvSpPr txBox="1">
            <a:spLocks/>
          </p:cNvSpPr>
          <p:nvPr/>
        </p:nvSpPr>
        <p:spPr>
          <a:xfrm>
            <a:off x="1700213" y="3614308"/>
            <a:ext cx="5915025" cy="588896"/>
          </a:xfrm>
          <a:prstGeom prst="rect">
            <a:avLst/>
          </a:prstGeom>
        </p:spPr>
        <p:txBody>
          <a:bodyPr vert="horz" lIns="51435" tIns="25718" rIns="51435" bIns="257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575" dirty="0"/>
          </a:p>
        </p:txBody>
      </p:sp>
      <p:pic>
        <p:nvPicPr>
          <p:cNvPr id="6" name="Picture 5">
            <a:extLst>
              <a:ext uri="{FF2B5EF4-FFF2-40B4-BE49-F238E27FC236}">
                <a16:creationId xmlns:a16="http://schemas.microsoft.com/office/drawing/2014/main" id="{3BCE0A74-7E1A-6C43-4B1F-0430DFF908AD}"/>
              </a:ext>
            </a:extLst>
          </p:cNvPr>
          <p:cNvPicPr>
            <a:picLocks noChangeAspect="1"/>
          </p:cNvPicPr>
          <p:nvPr/>
        </p:nvPicPr>
        <p:blipFill>
          <a:blip r:embed="rId4"/>
          <a:stretch>
            <a:fillRect/>
          </a:stretch>
        </p:blipFill>
        <p:spPr>
          <a:xfrm>
            <a:off x="1542805" y="1855366"/>
            <a:ext cx="943812" cy="1396994"/>
          </a:xfrm>
          <a:prstGeom prst="rect">
            <a:avLst/>
          </a:prstGeom>
        </p:spPr>
      </p:pic>
    </p:spTree>
    <p:extLst>
      <p:ext uri="{BB962C8B-B14F-4D97-AF65-F5344CB8AC3E}">
        <p14:creationId xmlns:p14="http://schemas.microsoft.com/office/powerpoint/2010/main" val="317606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481047B-7127-4602-8C8A-6B8E554C659B}"/>
              </a:ext>
            </a:extLst>
          </p:cNvPr>
          <p:cNvSpPr>
            <a:spLocks noGrp="1"/>
          </p:cNvSpPr>
          <p:nvPr>
            <p:ph sz="quarter"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2400" dirty="0"/>
              <a:t>“Can’t learn anything new about N”?</a:t>
            </a:r>
          </a:p>
          <a:p>
            <a:r>
              <a:rPr lang="en-US" sz="2400" dirty="0"/>
              <a:t>Then what is the point?</a:t>
            </a:r>
          </a:p>
          <a:p>
            <a:endParaRPr lang="en-US" dirty="0"/>
          </a:p>
        </p:txBody>
      </p:sp>
      <p:sp>
        <p:nvSpPr>
          <p:cNvPr id="2" name="Title 1"/>
          <p:cNvSpPr>
            <a:spLocks noGrp="1"/>
          </p:cNvSpPr>
          <p:nvPr>
            <p:ph type="title"/>
          </p:nvPr>
        </p:nvSpPr>
        <p:spPr/>
        <p:txBody>
          <a:bodyPr>
            <a:noAutofit/>
          </a:bodyPr>
          <a:lstStyle/>
          <a:p>
            <a:r>
              <a:rPr lang="en-US" sz="3600" dirty="0"/>
              <a:t>Privacy-Preserving Data Analysis?</a:t>
            </a:r>
          </a:p>
        </p:txBody>
      </p:sp>
      <p:grpSp>
        <p:nvGrpSpPr>
          <p:cNvPr id="146" name="Group 145"/>
          <p:cNvGrpSpPr/>
          <p:nvPr/>
        </p:nvGrpSpPr>
        <p:grpSpPr>
          <a:xfrm>
            <a:off x="4876208" y="1824589"/>
            <a:ext cx="490040" cy="399083"/>
            <a:chOff x="5410200" y="810133"/>
            <a:chExt cx="871182" cy="709479"/>
          </a:xfrm>
        </p:grpSpPr>
        <p:sp>
          <p:nvSpPr>
            <p:cNvPr id="192" name="Line 43"/>
            <p:cNvSpPr>
              <a:spLocks noChangeShapeType="1"/>
            </p:cNvSpPr>
            <p:nvPr/>
          </p:nvSpPr>
          <p:spPr bwMode="auto">
            <a:xfrm>
              <a:off x="5410200" y="1146412"/>
              <a:ext cx="838200" cy="0"/>
            </a:xfrm>
            <a:prstGeom prst="line">
              <a:avLst/>
            </a:prstGeom>
            <a:noFill/>
            <a:ln w="38100">
              <a:solidFill>
                <a:sysClr val="windowText" lastClr="000000"/>
              </a:solidFill>
              <a:round/>
              <a:headEnd type="triangle" w="med" len="med"/>
              <a:tailEnd type="none" w="med" len="med"/>
            </a:ln>
            <a:effectLst/>
          </p:spPr>
          <p:txBody>
            <a:bodyPr>
              <a:spAutoFit/>
            </a:bodyPr>
            <a:lstStyle/>
            <a:p>
              <a:pPr>
                <a:defRPr/>
              </a:pPr>
              <a:endParaRPr lang="en-US" sz="1013">
                <a:solidFill>
                  <a:prstClr val="black"/>
                </a:solidFill>
                <a:latin typeface="Calibri"/>
              </a:endParaRPr>
            </a:p>
          </p:txBody>
        </p:sp>
        <p:sp>
          <p:nvSpPr>
            <p:cNvPr id="193" name="Line 43"/>
            <p:cNvSpPr>
              <a:spLocks noChangeShapeType="1"/>
            </p:cNvSpPr>
            <p:nvPr/>
          </p:nvSpPr>
          <p:spPr bwMode="auto">
            <a:xfrm>
              <a:off x="5443182" y="1430923"/>
              <a:ext cx="838200" cy="0"/>
            </a:xfrm>
            <a:prstGeom prst="line">
              <a:avLst/>
            </a:prstGeom>
            <a:noFill/>
            <a:ln w="38100">
              <a:solidFill>
                <a:sysClr val="windowText" lastClr="000000"/>
              </a:solidFill>
              <a:round/>
              <a:headEnd type="none" w="med" len="med"/>
              <a:tailEnd type="triangle" w="med" len="med"/>
            </a:ln>
            <a:effectLst/>
          </p:spPr>
          <p:txBody>
            <a:bodyPr>
              <a:spAutoFit/>
            </a:bodyPr>
            <a:lstStyle/>
            <a:p>
              <a:pPr>
                <a:defRPr/>
              </a:pPr>
              <a:endParaRPr lang="en-US" sz="1013">
                <a:solidFill>
                  <a:prstClr val="black"/>
                </a:solidFill>
                <a:latin typeface="Calibri"/>
              </a:endParaRPr>
            </a:p>
          </p:txBody>
        </p:sp>
        <p:sp>
          <p:nvSpPr>
            <p:cNvPr id="194" name="TextBox 193"/>
            <p:cNvSpPr txBox="1"/>
            <p:nvPr/>
          </p:nvSpPr>
          <p:spPr>
            <a:xfrm>
              <a:off x="5715000" y="810133"/>
              <a:ext cx="504981" cy="410367"/>
            </a:xfrm>
            <a:prstGeom prst="rect">
              <a:avLst/>
            </a:prstGeom>
            <a:noFill/>
          </p:spPr>
          <p:txBody>
            <a:bodyPr wrap="none" rtlCol="0">
              <a:spAutoFit/>
            </a:bodyPr>
            <a:lstStyle/>
            <a:p>
              <a:pPr>
                <a:defRPr/>
              </a:pPr>
              <a:r>
                <a:rPr lang="en-US" sz="900" dirty="0">
                  <a:solidFill>
                    <a:prstClr val="black"/>
                  </a:solidFill>
                  <a:latin typeface="Calibri"/>
                </a:rPr>
                <a:t>q</a:t>
              </a:r>
              <a:r>
                <a:rPr lang="en-US" sz="900" baseline="-25000" dirty="0">
                  <a:solidFill>
                    <a:prstClr val="black"/>
                  </a:solidFill>
                  <a:latin typeface="Calibri"/>
                </a:rPr>
                <a:t>1</a:t>
              </a:r>
            </a:p>
          </p:txBody>
        </p:sp>
        <p:sp>
          <p:nvSpPr>
            <p:cNvPr id="195" name="TextBox 194"/>
            <p:cNvSpPr txBox="1"/>
            <p:nvPr/>
          </p:nvSpPr>
          <p:spPr>
            <a:xfrm>
              <a:off x="5715000" y="1109245"/>
              <a:ext cx="493582" cy="410367"/>
            </a:xfrm>
            <a:prstGeom prst="rect">
              <a:avLst/>
            </a:prstGeom>
            <a:noFill/>
          </p:spPr>
          <p:txBody>
            <a:bodyPr wrap="none" rtlCol="0">
              <a:spAutoFit/>
            </a:bodyPr>
            <a:lstStyle/>
            <a:p>
              <a:pPr>
                <a:defRPr/>
              </a:pPr>
              <a:r>
                <a:rPr lang="en-US" sz="900" dirty="0">
                  <a:solidFill>
                    <a:prstClr val="black"/>
                  </a:solidFill>
                  <a:latin typeface="Calibri"/>
                </a:rPr>
                <a:t>a</a:t>
              </a:r>
              <a:r>
                <a:rPr lang="en-US" sz="900" baseline="-25000" dirty="0">
                  <a:solidFill>
                    <a:prstClr val="black"/>
                  </a:solidFill>
                  <a:latin typeface="Calibri"/>
                </a:rPr>
                <a:t>1</a:t>
              </a:r>
            </a:p>
          </p:txBody>
        </p:sp>
      </p:grpSp>
      <p:grpSp>
        <p:nvGrpSpPr>
          <p:cNvPr id="4" name="Group 3"/>
          <p:cNvGrpSpPr/>
          <p:nvPr/>
        </p:nvGrpSpPr>
        <p:grpSpPr>
          <a:xfrm>
            <a:off x="3535842" y="1918260"/>
            <a:ext cx="2909950" cy="1332368"/>
            <a:chOff x="4055160" y="2267238"/>
            <a:chExt cx="5173244" cy="2368654"/>
          </a:xfrm>
        </p:grpSpPr>
        <p:grpSp>
          <p:nvGrpSpPr>
            <p:cNvPr id="147" name="Group 146"/>
            <p:cNvGrpSpPr/>
            <p:nvPr/>
          </p:nvGrpSpPr>
          <p:grpSpPr>
            <a:xfrm>
              <a:off x="4177348" y="2267238"/>
              <a:ext cx="5051056" cy="2368654"/>
              <a:chOff x="3149514" y="976657"/>
              <a:chExt cx="5051056" cy="2368654"/>
            </a:xfrm>
          </p:grpSpPr>
          <p:sp>
            <p:nvSpPr>
              <p:cNvPr id="148" name="Text Box 26"/>
              <p:cNvSpPr txBox="1">
                <a:spLocks noChangeArrowheads="1"/>
              </p:cNvSpPr>
              <p:nvPr/>
            </p:nvSpPr>
            <p:spPr bwMode="auto">
              <a:xfrm>
                <a:off x="3149514" y="2750276"/>
                <a:ext cx="1690491" cy="595035"/>
              </a:xfrm>
              <a:prstGeom prst="rect">
                <a:avLst/>
              </a:prstGeom>
              <a:noFill/>
              <a:ln w="25400">
                <a:noFill/>
                <a:miter lim="800000"/>
                <a:headEnd/>
                <a:tailEnd/>
              </a:ln>
              <a:effectLst/>
            </p:spPr>
            <p:txBody>
              <a:bodyPr wrap="none">
                <a:spAutoFit/>
              </a:bodyPr>
              <a:lstStyle/>
              <a:p>
                <a:pPr algn="ctr">
                  <a:defRPr/>
                </a:pPr>
                <a:r>
                  <a:rPr lang="en-US" sz="1575" dirty="0">
                    <a:solidFill>
                      <a:prstClr val="black"/>
                    </a:solidFill>
                    <a:latin typeface="Calibri"/>
                  </a:rPr>
                  <a:t>Database</a:t>
                </a:r>
                <a:endParaRPr lang="en-US" sz="1575" baseline="30000" dirty="0">
                  <a:solidFill>
                    <a:prstClr val="black"/>
                  </a:solidFill>
                  <a:latin typeface="Calibri"/>
                </a:endParaRPr>
              </a:p>
            </p:txBody>
          </p:sp>
          <p:sp>
            <p:nvSpPr>
              <p:cNvPr id="150" name="Text Box 26"/>
              <p:cNvSpPr txBox="1">
                <a:spLocks noChangeArrowheads="1"/>
              </p:cNvSpPr>
              <p:nvPr/>
            </p:nvSpPr>
            <p:spPr bwMode="auto">
              <a:xfrm>
                <a:off x="6108259" y="2750276"/>
                <a:ext cx="2092311" cy="595035"/>
              </a:xfrm>
              <a:prstGeom prst="rect">
                <a:avLst/>
              </a:prstGeom>
              <a:noFill/>
              <a:ln w="25400">
                <a:noFill/>
                <a:miter lim="800000"/>
                <a:headEnd/>
                <a:tailEnd/>
              </a:ln>
              <a:effectLst/>
            </p:spPr>
            <p:txBody>
              <a:bodyPr wrap="none">
                <a:spAutoFit/>
              </a:bodyPr>
              <a:lstStyle/>
              <a:p>
                <a:pPr algn="ctr">
                  <a:defRPr/>
                </a:pPr>
                <a:r>
                  <a:rPr lang="en-US" sz="1575" dirty="0">
                    <a:solidFill>
                      <a:prstClr val="black"/>
                    </a:solidFill>
                    <a:latin typeface="Calibri"/>
                  </a:rPr>
                  <a:t>data analyst</a:t>
                </a:r>
                <a:endParaRPr lang="en-US" sz="1575" baseline="30000" dirty="0">
                  <a:solidFill>
                    <a:prstClr val="black"/>
                  </a:solidFill>
                  <a:latin typeface="Calibri"/>
                </a:endParaRPr>
              </a:p>
            </p:txBody>
          </p:sp>
          <p:sp>
            <p:nvSpPr>
              <p:cNvPr id="168" name="Text Box 44"/>
              <p:cNvSpPr txBox="1">
                <a:spLocks noChangeArrowheads="1"/>
              </p:cNvSpPr>
              <p:nvPr/>
            </p:nvSpPr>
            <p:spPr bwMode="auto">
              <a:xfrm>
                <a:off x="4547574" y="1505635"/>
                <a:ext cx="724416" cy="718146"/>
              </a:xfrm>
              <a:prstGeom prst="rect">
                <a:avLst/>
              </a:prstGeom>
              <a:noFill/>
              <a:ln w="25400">
                <a:noFill/>
                <a:miter lim="800000"/>
                <a:headEnd/>
                <a:tailEnd/>
              </a:ln>
              <a:effectLst/>
            </p:spPr>
            <p:txBody>
              <a:bodyPr wrap="none">
                <a:spAutoFit/>
              </a:bodyPr>
              <a:lstStyle/>
              <a:p>
                <a:pPr algn="ctr">
                  <a:defRPr/>
                </a:pPr>
                <a:r>
                  <a:rPr lang="en-US" sz="2025" dirty="0">
                    <a:solidFill>
                      <a:prstClr val="white"/>
                    </a:solidFill>
                    <a:latin typeface="Calibri"/>
                  </a:rPr>
                  <a:t>M</a:t>
                </a:r>
              </a:p>
            </p:txBody>
          </p:sp>
          <p:grpSp>
            <p:nvGrpSpPr>
              <p:cNvPr id="152" name="Group 151"/>
              <p:cNvGrpSpPr/>
              <p:nvPr/>
            </p:nvGrpSpPr>
            <p:grpSpPr>
              <a:xfrm>
                <a:off x="5410200" y="1371600"/>
                <a:ext cx="881418" cy="1536538"/>
                <a:chOff x="5410200" y="1371600"/>
                <a:chExt cx="881418" cy="1536538"/>
              </a:xfrm>
            </p:grpSpPr>
            <p:grpSp>
              <p:nvGrpSpPr>
                <p:cNvPr id="156" name="Group 155"/>
                <p:cNvGrpSpPr/>
                <p:nvPr/>
              </p:nvGrpSpPr>
              <p:grpSpPr>
                <a:xfrm>
                  <a:off x="5410200" y="1371600"/>
                  <a:ext cx="881418" cy="1291015"/>
                  <a:chOff x="5410200" y="1371600"/>
                  <a:chExt cx="881418" cy="1291015"/>
                </a:xfrm>
              </p:grpSpPr>
              <p:sp>
                <p:nvSpPr>
                  <p:cNvPr id="158" name="Line 43"/>
                  <p:cNvSpPr>
                    <a:spLocks noChangeShapeType="1"/>
                  </p:cNvSpPr>
                  <p:nvPr/>
                </p:nvSpPr>
                <p:spPr bwMode="auto">
                  <a:xfrm>
                    <a:off x="5410200" y="1707879"/>
                    <a:ext cx="838200" cy="0"/>
                  </a:xfrm>
                  <a:prstGeom prst="line">
                    <a:avLst/>
                  </a:prstGeom>
                  <a:noFill/>
                  <a:ln w="38100">
                    <a:solidFill>
                      <a:sysClr val="windowText" lastClr="000000"/>
                    </a:solidFill>
                    <a:round/>
                    <a:headEnd type="triangle" w="med" len="med"/>
                    <a:tailEnd type="none" w="med" len="med"/>
                  </a:ln>
                  <a:effectLst/>
                </p:spPr>
                <p:txBody>
                  <a:bodyPr>
                    <a:spAutoFit/>
                  </a:bodyPr>
                  <a:lstStyle/>
                  <a:p>
                    <a:pPr>
                      <a:defRPr/>
                    </a:pPr>
                    <a:endParaRPr lang="en-US" sz="1013">
                      <a:solidFill>
                        <a:prstClr val="black"/>
                      </a:solidFill>
                      <a:latin typeface="Calibri"/>
                    </a:endParaRPr>
                  </a:p>
                </p:txBody>
              </p:sp>
              <p:sp>
                <p:nvSpPr>
                  <p:cNvPr id="159" name="Line 43"/>
                  <p:cNvSpPr>
                    <a:spLocks noChangeShapeType="1"/>
                  </p:cNvSpPr>
                  <p:nvPr/>
                </p:nvSpPr>
                <p:spPr bwMode="auto">
                  <a:xfrm>
                    <a:off x="5453418" y="2009267"/>
                    <a:ext cx="838200" cy="0"/>
                  </a:xfrm>
                  <a:prstGeom prst="line">
                    <a:avLst/>
                  </a:prstGeom>
                  <a:noFill/>
                  <a:ln w="38100">
                    <a:solidFill>
                      <a:sysClr val="windowText" lastClr="000000"/>
                    </a:solidFill>
                    <a:round/>
                    <a:headEnd type="none" w="med" len="med"/>
                    <a:tailEnd type="triangle" w="med" len="med"/>
                  </a:ln>
                  <a:effectLst/>
                </p:spPr>
                <p:txBody>
                  <a:bodyPr>
                    <a:spAutoFit/>
                  </a:bodyPr>
                  <a:lstStyle/>
                  <a:p>
                    <a:pPr>
                      <a:defRPr/>
                    </a:pPr>
                    <a:endParaRPr lang="en-US" sz="1013">
                      <a:solidFill>
                        <a:prstClr val="black"/>
                      </a:solidFill>
                      <a:latin typeface="Calibri"/>
                    </a:endParaRPr>
                  </a:p>
                </p:txBody>
              </p:sp>
              <p:sp>
                <p:nvSpPr>
                  <p:cNvPr id="160" name="TextBox 159"/>
                  <p:cNvSpPr txBox="1"/>
                  <p:nvPr/>
                </p:nvSpPr>
                <p:spPr>
                  <a:xfrm>
                    <a:off x="5715000" y="1371600"/>
                    <a:ext cx="504981" cy="410368"/>
                  </a:xfrm>
                  <a:prstGeom prst="rect">
                    <a:avLst/>
                  </a:prstGeom>
                  <a:noFill/>
                </p:spPr>
                <p:txBody>
                  <a:bodyPr wrap="none" rtlCol="0">
                    <a:spAutoFit/>
                  </a:bodyPr>
                  <a:lstStyle/>
                  <a:p>
                    <a:pPr>
                      <a:defRPr/>
                    </a:pPr>
                    <a:r>
                      <a:rPr lang="en-US" sz="900" dirty="0">
                        <a:solidFill>
                          <a:prstClr val="black"/>
                        </a:solidFill>
                        <a:latin typeface="Calibri"/>
                      </a:rPr>
                      <a:t>q</a:t>
                    </a:r>
                    <a:r>
                      <a:rPr lang="en-US" sz="900" baseline="-25000" dirty="0">
                        <a:solidFill>
                          <a:prstClr val="black"/>
                        </a:solidFill>
                        <a:latin typeface="Calibri"/>
                      </a:rPr>
                      <a:t>2</a:t>
                    </a:r>
                  </a:p>
                </p:txBody>
              </p:sp>
              <p:sp>
                <p:nvSpPr>
                  <p:cNvPr id="161" name="TextBox 160"/>
                  <p:cNvSpPr txBox="1"/>
                  <p:nvPr/>
                </p:nvSpPr>
                <p:spPr>
                  <a:xfrm>
                    <a:off x="5735003" y="1670713"/>
                    <a:ext cx="493582" cy="410368"/>
                  </a:xfrm>
                  <a:prstGeom prst="rect">
                    <a:avLst/>
                  </a:prstGeom>
                  <a:noFill/>
                </p:spPr>
                <p:txBody>
                  <a:bodyPr wrap="none" rtlCol="0">
                    <a:spAutoFit/>
                  </a:bodyPr>
                  <a:lstStyle/>
                  <a:p>
                    <a:pPr>
                      <a:defRPr/>
                    </a:pPr>
                    <a:r>
                      <a:rPr lang="en-US" sz="900" dirty="0">
                        <a:solidFill>
                          <a:prstClr val="black"/>
                        </a:solidFill>
                        <a:latin typeface="Calibri"/>
                      </a:rPr>
                      <a:t>a</a:t>
                    </a:r>
                    <a:r>
                      <a:rPr lang="en-US" sz="900" baseline="-25000" dirty="0">
                        <a:solidFill>
                          <a:prstClr val="black"/>
                        </a:solidFill>
                        <a:latin typeface="Calibri"/>
                      </a:rPr>
                      <a:t>2</a:t>
                    </a:r>
                  </a:p>
                </p:txBody>
              </p:sp>
              <p:sp>
                <p:nvSpPr>
                  <p:cNvPr id="162" name="Line 43"/>
                  <p:cNvSpPr>
                    <a:spLocks noChangeShapeType="1"/>
                  </p:cNvSpPr>
                  <p:nvPr/>
                </p:nvSpPr>
                <p:spPr bwMode="auto">
                  <a:xfrm>
                    <a:off x="5410200" y="2289412"/>
                    <a:ext cx="838200" cy="0"/>
                  </a:xfrm>
                  <a:prstGeom prst="line">
                    <a:avLst/>
                  </a:prstGeom>
                  <a:noFill/>
                  <a:ln w="38100">
                    <a:solidFill>
                      <a:sysClr val="windowText" lastClr="000000"/>
                    </a:solidFill>
                    <a:round/>
                    <a:headEnd type="triangle" w="med" len="med"/>
                    <a:tailEnd type="none" w="med" len="med"/>
                  </a:ln>
                  <a:effectLst/>
                </p:spPr>
                <p:txBody>
                  <a:bodyPr>
                    <a:spAutoFit/>
                  </a:bodyPr>
                  <a:lstStyle/>
                  <a:p>
                    <a:pPr>
                      <a:defRPr/>
                    </a:pPr>
                    <a:endParaRPr lang="en-US" sz="1013">
                      <a:solidFill>
                        <a:prstClr val="black"/>
                      </a:solidFill>
                      <a:latin typeface="Calibri"/>
                    </a:endParaRPr>
                  </a:p>
                </p:txBody>
              </p:sp>
              <p:sp>
                <p:nvSpPr>
                  <p:cNvPr id="163" name="Line 43"/>
                  <p:cNvSpPr>
                    <a:spLocks noChangeShapeType="1"/>
                  </p:cNvSpPr>
                  <p:nvPr/>
                </p:nvSpPr>
                <p:spPr bwMode="auto">
                  <a:xfrm>
                    <a:off x="5443182" y="2590800"/>
                    <a:ext cx="838200" cy="0"/>
                  </a:xfrm>
                  <a:prstGeom prst="line">
                    <a:avLst/>
                  </a:prstGeom>
                  <a:noFill/>
                  <a:ln w="38100">
                    <a:solidFill>
                      <a:sysClr val="windowText" lastClr="000000"/>
                    </a:solidFill>
                    <a:round/>
                    <a:headEnd type="none" w="med" len="med"/>
                    <a:tailEnd type="triangle" w="med" len="med"/>
                  </a:ln>
                  <a:effectLst/>
                </p:spPr>
                <p:txBody>
                  <a:bodyPr>
                    <a:spAutoFit/>
                  </a:bodyPr>
                  <a:lstStyle/>
                  <a:p>
                    <a:pPr>
                      <a:defRPr/>
                    </a:pPr>
                    <a:endParaRPr lang="en-US" sz="1013">
                      <a:solidFill>
                        <a:prstClr val="black"/>
                      </a:solidFill>
                      <a:latin typeface="Calibri"/>
                    </a:endParaRPr>
                  </a:p>
                </p:txBody>
              </p:sp>
              <p:sp>
                <p:nvSpPr>
                  <p:cNvPr id="164" name="TextBox 163"/>
                  <p:cNvSpPr txBox="1"/>
                  <p:nvPr/>
                </p:nvSpPr>
                <p:spPr>
                  <a:xfrm>
                    <a:off x="5724769" y="1953132"/>
                    <a:ext cx="504981" cy="410368"/>
                  </a:xfrm>
                  <a:prstGeom prst="rect">
                    <a:avLst/>
                  </a:prstGeom>
                  <a:noFill/>
                </p:spPr>
                <p:txBody>
                  <a:bodyPr wrap="none" rtlCol="0">
                    <a:spAutoFit/>
                  </a:bodyPr>
                  <a:lstStyle/>
                  <a:p>
                    <a:pPr>
                      <a:defRPr/>
                    </a:pPr>
                    <a:r>
                      <a:rPr lang="en-US" sz="900" dirty="0">
                        <a:solidFill>
                          <a:prstClr val="black"/>
                        </a:solidFill>
                        <a:latin typeface="Calibri"/>
                      </a:rPr>
                      <a:t>q</a:t>
                    </a:r>
                    <a:r>
                      <a:rPr lang="en-US" sz="900" baseline="-25000" dirty="0">
                        <a:solidFill>
                          <a:prstClr val="black"/>
                        </a:solidFill>
                        <a:latin typeface="Calibri"/>
                      </a:rPr>
                      <a:t>3</a:t>
                    </a:r>
                  </a:p>
                </p:txBody>
              </p:sp>
              <p:sp>
                <p:nvSpPr>
                  <p:cNvPr id="165" name="TextBox 164"/>
                  <p:cNvSpPr txBox="1"/>
                  <p:nvPr/>
                </p:nvSpPr>
                <p:spPr>
                  <a:xfrm>
                    <a:off x="5735003" y="2252247"/>
                    <a:ext cx="493582" cy="410368"/>
                  </a:xfrm>
                  <a:prstGeom prst="rect">
                    <a:avLst/>
                  </a:prstGeom>
                  <a:noFill/>
                </p:spPr>
                <p:txBody>
                  <a:bodyPr wrap="none" rtlCol="0">
                    <a:spAutoFit/>
                  </a:bodyPr>
                  <a:lstStyle/>
                  <a:p>
                    <a:pPr>
                      <a:defRPr/>
                    </a:pPr>
                    <a:r>
                      <a:rPr lang="en-US" sz="900" dirty="0">
                        <a:solidFill>
                          <a:prstClr val="black"/>
                        </a:solidFill>
                        <a:latin typeface="Calibri"/>
                      </a:rPr>
                      <a:t>a</a:t>
                    </a:r>
                    <a:r>
                      <a:rPr lang="en-US" sz="900" baseline="-25000" dirty="0">
                        <a:solidFill>
                          <a:prstClr val="black"/>
                        </a:solidFill>
                        <a:latin typeface="Calibri"/>
                      </a:rPr>
                      <a:t>3</a:t>
                    </a:r>
                  </a:p>
                </p:txBody>
              </p:sp>
            </p:grpSp>
            <p:cxnSp>
              <p:nvCxnSpPr>
                <p:cNvPr id="157" name="Straight Connector 156"/>
                <p:cNvCxnSpPr/>
                <p:nvPr/>
              </p:nvCxnSpPr>
              <p:spPr>
                <a:xfrm>
                  <a:off x="5894199" y="2644282"/>
                  <a:ext cx="0" cy="263856"/>
                </a:xfrm>
                <a:prstGeom prst="line">
                  <a:avLst/>
                </a:prstGeom>
                <a:noFill/>
                <a:ln w="38100" cap="flat" cmpd="sng" algn="ctr">
                  <a:solidFill>
                    <a:sysClr val="windowText" lastClr="000000"/>
                  </a:solidFill>
                  <a:prstDash val="sysDot"/>
                </a:ln>
                <a:effectLst/>
              </p:spPr>
            </p:cxnSp>
          </p:grpSp>
          <p:pic>
            <p:nvPicPr>
              <p:cNvPr id="154" name="Picture 4" descr="C:\Users\salilv\AppData\Local\Microsoft\Windows\Temporary Internet Files\Content.IE5\AZQEMEKK\MC90038884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576439" y="976657"/>
                <a:ext cx="1031443" cy="18278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3" name="Group 52"/>
            <p:cNvGrpSpPr>
              <a:grpSpLocks/>
            </p:cNvGrpSpPr>
            <p:nvPr/>
          </p:nvGrpSpPr>
          <p:grpSpPr bwMode="auto">
            <a:xfrm>
              <a:off x="4055160" y="2283270"/>
              <a:ext cx="1905000" cy="1763714"/>
              <a:chOff x="1152" y="908"/>
              <a:chExt cx="1200" cy="1111"/>
            </a:xfrm>
            <a:solidFill>
              <a:srgbClr val="00B050"/>
            </a:solidFill>
          </p:grpSpPr>
          <p:grpSp>
            <p:nvGrpSpPr>
              <p:cNvPr id="54" name="Group 53"/>
              <p:cNvGrpSpPr>
                <a:grpSpLocks/>
              </p:cNvGrpSpPr>
              <p:nvPr/>
            </p:nvGrpSpPr>
            <p:grpSpPr bwMode="auto">
              <a:xfrm>
                <a:off x="1152" y="1292"/>
                <a:ext cx="1200" cy="727"/>
                <a:chOff x="1152" y="860"/>
                <a:chExt cx="1200" cy="727"/>
              </a:xfrm>
              <a:grpFill/>
            </p:grpSpPr>
            <p:grpSp>
              <p:nvGrpSpPr>
                <p:cNvPr id="66" name="Group 5"/>
                <p:cNvGrpSpPr>
                  <a:grpSpLocks/>
                </p:cNvGrpSpPr>
                <p:nvPr/>
              </p:nvGrpSpPr>
              <p:grpSpPr bwMode="auto">
                <a:xfrm>
                  <a:off x="1152" y="1052"/>
                  <a:ext cx="1200" cy="535"/>
                  <a:chOff x="1152" y="1052"/>
                  <a:chExt cx="1200" cy="535"/>
                </a:xfrm>
                <a:grpFill/>
              </p:grpSpPr>
              <p:sp>
                <p:nvSpPr>
                  <p:cNvPr id="72" name="Oval 6"/>
                  <p:cNvSpPr>
                    <a:spLocks noChangeArrowheads="1"/>
                  </p:cNvSpPr>
                  <p:nvPr/>
                </p:nvSpPr>
                <p:spPr bwMode="auto">
                  <a:xfrm>
                    <a:off x="1152" y="1196"/>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73" name="Oval 7"/>
                  <p:cNvSpPr>
                    <a:spLocks noChangeArrowheads="1"/>
                  </p:cNvSpPr>
                  <p:nvPr/>
                </p:nvSpPr>
                <p:spPr bwMode="auto">
                  <a:xfrm>
                    <a:off x="1152" y="1148"/>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74" name="Oval 8"/>
                  <p:cNvSpPr>
                    <a:spLocks noChangeArrowheads="1"/>
                  </p:cNvSpPr>
                  <p:nvPr/>
                </p:nvSpPr>
                <p:spPr bwMode="auto">
                  <a:xfrm>
                    <a:off x="1152" y="1100"/>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75" name="Oval 9"/>
                  <p:cNvSpPr>
                    <a:spLocks noChangeArrowheads="1"/>
                  </p:cNvSpPr>
                  <p:nvPr/>
                </p:nvSpPr>
                <p:spPr bwMode="auto">
                  <a:xfrm>
                    <a:off x="1152" y="1052"/>
                    <a:ext cx="1200" cy="391"/>
                  </a:xfrm>
                  <a:prstGeom prst="ellipse">
                    <a:avLst/>
                  </a:prstGeom>
                  <a:grpFill/>
                  <a:ln w="25400">
                    <a:solidFill>
                      <a:schemeClr val="bg1"/>
                    </a:solidFill>
                    <a:round/>
                    <a:headEnd/>
                    <a:tailEnd/>
                  </a:ln>
                  <a:effectLst/>
                </p:spPr>
                <p:txBody>
                  <a:bodyPr anchor="ctr">
                    <a:spAutoFit/>
                  </a:bodyPr>
                  <a:lstStyle/>
                  <a:p>
                    <a:endParaRPr lang="en-US" sz="1013"/>
                  </a:p>
                </p:txBody>
              </p:sp>
            </p:grpSp>
            <p:grpSp>
              <p:nvGrpSpPr>
                <p:cNvPr id="67" name="Group 10"/>
                <p:cNvGrpSpPr>
                  <a:grpSpLocks/>
                </p:cNvGrpSpPr>
                <p:nvPr/>
              </p:nvGrpSpPr>
              <p:grpSpPr bwMode="auto">
                <a:xfrm>
                  <a:off x="1152" y="860"/>
                  <a:ext cx="1200" cy="535"/>
                  <a:chOff x="1152" y="1052"/>
                  <a:chExt cx="1200" cy="535"/>
                </a:xfrm>
                <a:grpFill/>
              </p:grpSpPr>
              <p:sp>
                <p:nvSpPr>
                  <p:cNvPr id="68" name="Oval 11"/>
                  <p:cNvSpPr>
                    <a:spLocks noChangeArrowheads="1"/>
                  </p:cNvSpPr>
                  <p:nvPr/>
                </p:nvSpPr>
                <p:spPr bwMode="auto">
                  <a:xfrm>
                    <a:off x="1152" y="1196"/>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9" name="Oval 12"/>
                  <p:cNvSpPr>
                    <a:spLocks noChangeArrowheads="1"/>
                  </p:cNvSpPr>
                  <p:nvPr/>
                </p:nvSpPr>
                <p:spPr bwMode="auto">
                  <a:xfrm>
                    <a:off x="1152" y="1148"/>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70" name="Oval 13"/>
                  <p:cNvSpPr>
                    <a:spLocks noChangeArrowheads="1"/>
                  </p:cNvSpPr>
                  <p:nvPr/>
                </p:nvSpPr>
                <p:spPr bwMode="auto">
                  <a:xfrm>
                    <a:off x="1152" y="1100"/>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71" name="Oval 14"/>
                  <p:cNvSpPr>
                    <a:spLocks noChangeArrowheads="1"/>
                  </p:cNvSpPr>
                  <p:nvPr/>
                </p:nvSpPr>
                <p:spPr bwMode="auto">
                  <a:xfrm>
                    <a:off x="1152" y="1052"/>
                    <a:ext cx="1200" cy="391"/>
                  </a:xfrm>
                  <a:prstGeom prst="ellipse">
                    <a:avLst/>
                  </a:prstGeom>
                  <a:grpFill/>
                  <a:ln w="25400">
                    <a:solidFill>
                      <a:schemeClr val="bg1"/>
                    </a:solidFill>
                    <a:round/>
                    <a:headEnd/>
                    <a:tailEnd/>
                  </a:ln>
                  <a:effectLst/>
                </p:spPr>
                <p:txBody>
                  <a:bodyPr anchor="ctr">
                    <a:spAutoFit/>
                  </a:bodyPr>
                  <a:lstStyle/>
                  <a:p>
                    <a:endParaRPr lang="en-US" sz="1013"/>
                  </a:p>
                </p:txBody>
              </p:sp>
            </p:grpSp>
          </p:grpSp>
          <p:grpSp>
            <p:nvGrpSpPr>
              <p:cNvPr id="55" name="Group 15"/>
              <p:cNvGrpSpPr>
                <a:grpSpLocks/>
              </p:cNvGrpSpPr>
              <p:nvPr/>
            </p:nvGrpSpPr>
            <p:grpSpPr bwMode="auto">
              <a:xfrm>
                <a:off x="1152" y="908"/>
                <a:ext cx="1200" cy="727"/>
                <a:chOff x="1152" y="860"/>
                <a:chExt cx="1200" cy="727"/>
              </a:xfrm>
              <a:grpFill/>
            </p:grpSpPr>
            <p:grpSp>
              <p:nvGrpSpPr>
                <p:cNvPr id="56" name="Group 16"/>
                <p:cNvGrpSpPr>
                  <a:grpSpLocks/>
                </p:cNvGrpSpPr>
                <p:nvPr/>
              </p:nvGrpSpPr>
              <p:grpSpPr bwMode="auto">
                <a:xfrm>
                  <a:off x="1152" y="1052"/>
                  <a:ext cx="1200" cy="535"/>
                  <a:chOff x="1152" y="1052"/>
                  <a:chExt cx="1200" cy="535"/>
                </a:xfrm>
                <a:grpFill/>
              </p:grpSpPr>
              <p:sp>
                <p:nvSpPr>
                  <p:cNvPr id="62" name="Oval 17"/>
                  <p:cNvSpPr>
                    <a:spLocks noChangeArrowheads="1"/>
                  </p:cNvSpPr>
                  <p:nvPr/>
                </p:nvSpPr>
                <p:spPr bwMode="auto">
                  <a:xfrm>
                    <a:off x="1152" y="1196"/>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3" name="Oval 18"/>
                  <p:cNvSpPr>
                    <a:spLocks noChangeArrowheads="1"/>
                  </p:cNvSpPr>
                  <p:nvPr/>
                </p:nvSpPr>
                <p:spPr bwMode="auto">
                  <a:xfrm>
                    <a:off x="1152" y="1148"/>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4" name="Oval 19"/>
                  <p:cNvSpPr>
                    <a:spLocks noChangeArrowheads="1"/>
                  </p:cNvSpPr>
                  <p:nvPr/>
                </p:nvSpPr>
                <p:spPr bwMode="auto">
                  <a:xfrm>
                    <a:off x="1152" y="1100"/>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5" name="Oval 20"/>
                  <p:cNvSpPr>
                    <a:spLocks noChangeArrowheads="1"/>
                  </p:cNvSpPr>
                  <p:nvPr/>
                </p:nvSpPr>
                <p:spPr bwMode="auto">
                  <a:xfrm>
                    <a:off x="1152" y="1052"/>
                    <a:ext cx="1200" cy="391"/>
                  </a:xfrm>
                  <a:prstGeom prst="ellipse">
                    <a:avLst/>
                  </a:prstGeom>
                  <a:grpFill/>
                  <a:ln w="25400">
                    <a:solidFill>
                      <a:schemeClr val="bg1"/>
                    </a:solidFill>
                    <a:round/>
                    <a:headEnd/>
                    <a:tailEnd/>
                  </a:ln>
                  <a:effectLst/>
                </p:spPr>
                <p:txBody>
                  <a:bodyPr anchor="ctr">
                    <a:spAutoFit/>
                  </a:bodyPr>
                  <a:lstStyle/>
                  <a:p>
                    <a:endParaRPr lang="en-US" sz="1013"/>
                  </a:p>
                </p:txBody>
              </p:sp>
            </p:grpSp>
            <p:grpSp>
              <p:nvGrpSpPr>
                <p:cNvPr id="57" name="Group 21"/>
                <p:cNvGrpSpPr>
                  <a:grpSpLocks/>
                </p:cNvGrpSpPr>
                <p:nvPr/>
              </p:nvGrpSpPr>
              <p:grpSpPr bwMode="auto">
                <a:xfrm>
                  <a:off x="1152" y="860"/>
                  <a:ext cx="1200" cy="535"/>
                  <a:chOff x="1152" y="1052"/>
                  <a:chExt cx="1200" cy="535"/>
                </a:xfrm>
                <a:grpFill/>
              </p:grpSpPr>
              <p:sp>
                <p:nvSpPr>
                  <p:cNvPr id="58" name="Oval 22"/>
                  <p:cNvSpPr>
                    <a:spLocks noChangeArrowheads="1"/>
                  </p:cNvSpPr>
                  <p:nvPr/>
                </p:nvSpPr>
                <p:spPr bwMode="auto">
                  <a:xfrm>
                    <a:off x="1152" y="1196"/>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59" name="Oval 23"/>
                  <p:cNvSpPr>
                    <a:spLocks noChangeArrowheads="1"/>
                  </p:cNvSpPr>
                  <p:nvPr/>
                </p:nvSpPr>
                <p:spPr bwMode="auto">
                  <a:xfrm>
                    <a:off x="1152" y="1148"/>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0" name="Oval 24"/>
                  <p:cNvSpPr>
                    <a:spLocks noChangeArrowheads="1"/>
                  </p:cNvSpPr>
                  <p:nvPr/>
                </p:nvSpPr>
                <p:spPr bwMode="auto">
                  <a:xfrm>
                    <a:off x="1152" y="1100"/>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1" name="Oval 25"/>
                  <p:cNvSpPr>
                    <a:spLocks noChangeArrowheads="1"/>
                  </p:cNvSpPr>
                  <p:nvPr/>
                </p:nvSpPr>
                <p:spPr bwMode="auto">
                  <a:xfrm>
                    <a:off x="1152" y="1052"/>
                    <a:ext cx="1200" cy="391"/>
                  </a:xfrm>
                  <a:prstGeom prst="ellipse">
                    <a:avLst/>
                  </a:prstGeom>
                  <a:grpFill/>
                  <a:ln w="25400">
                    <a:solidFill>
                      <a:schemeClr val="bg1"/>
                    </a:solidFill>
                    <a:round/>
                    <a:headEnd/>
                    <a:tailEnd/>
                  </a:ln>
                  <a:effectLst/>
                </p:spPr>
                <p:txBody>
                  <a:bodyPr anchor="ctr">
                    <a:spAutoFit/>
                  </a:bodyPr>
                  <a:lstStyle/>
                  <a:p>
                    <a:endParaRPr lang="en-US" sz="1013"/>
                  </a:p>
                </p:txBody>
              </p:sp>
            </p:grpSp>
          </p:grpSp>
        </p:grpSp>
      </p:grpSp>
      <p:sp>
        <p:nvSpPr>
          <p:cNvPr id="5" name="Rectangular Callout 4"/>
          <p:cNvSpPr/>
          <p:nvPr/>
        </p:nvSpPr>
        <p:spPr>
          <a:xfrm>
            <a:off x="1430634" y="1669852"/>
            <a:ext cx="1134924" cy="1751695"/>
          </a:xfrm>
          <a:prstGeom prst="wedgeRectCallout">
            <a:avLst>
              <a:gd name="adj1" fmla="val 137639"/>
              <a:gd name="adj2" fmla="val -7846"/>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6" name="Content Placeholder 2"/>
          <p:cNvSpPr txBox="1">
            <a:spLocks/>
          </p:cNvSpPr>
          <p:nvPr/>
        </p:nvSpPr>
        <p:spPr>
          <a:xfrm>
            <a:off x="1700213" y="3614308"/>
            <a:ext cx="5915025" cy="588896"/>
          </a:xfrm>
          <a:prstGeom prst="rect">
            <a:avLst/>
          </a:prstGeom>
        </p:spPr>
        <p:txBody>
          <a:bodyPr vert="horz" lIns="51435" tIns="25718" rIns="51435" bIns="257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575" dirty="0"/>
          </a:p>
        </p:txBody>
      </p:sp>
      <p:pic>
        <p:nvPicPr>
          <p:cNvPr id="77" name="Picture 76">
            <a:extLst>
              <a:ext uri="{FF2B5EF4-FFF2-40B4-BE49-F238E27FC236}">
                <a16:creationId xmlns:a16="http://schemas.microsoft.com/office/drawing/2014/main" id="{CA222D59-EE9F-4DD1-9A62-3D36C3B18D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2248" y="3614307"/>
            <a:ext cx="1084167" cy="1084167"/>
          </a:xfrm>
          <a:prstGeom prst="rect">
            <a:avLst/>
          </a:prstGeom>
        </p:spPr>
      </p:pic>
      <p:pic>
        <p:nvPicPr>
          <p:cNvPr id="3" name="Picture 2">
            <a:extLst>
              <a:ext uri="{FF2B5EF4-FFF2-40B4-BE49-F238E27FC236}">
                <a16:creationId xmlns:a16="http://schemas.microsoft.com/office/drawing/2014/main" id="{C4FFC7FE-D69E-27EC-A616-23062D8C48B2}"/>
              </a:ext>
            </a:extLst>
          </p:cNvPr>
          <p:cNvPicPr>
            <a:picLocks noChangeAspect="1"/>
          </p:cNvPicPr>
          <p:nvPr/>
        </p:nvPicPr>
        <p:blipFill>
          <a:blip r:embed="rId5"/>
          <a:stretch>
            <a:fillRect/>
          </a:stretch>
        </p:blipFill>
        <p:spPr>
          <a:xfrm>
            <a:off x="1542805" y="1855366"/>
            <a:ext cx="943812" cy="1396994"/>
          </a:xfrm>
          <a:prstGeom prst="rect">
            <a:avLst/>
          </a:prstGeom>
        </p:spPr>
      </p:pic>
    </p:spTree>
    <p:extLst>
      <p:ext uri="{BB962C8B-B14F-4D97-AF65-F5344CB8AC3E}">
        <p14:creationId xmlns:p14="http://schemas.microsoft.com/office/powerpoint/2010/main" val="35974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481047B-7127-4602-8C8A-6B8E554C659B}"/>
              </a:ext>
            </a:extLst>
          </p:cNvPr>
          <p:cNvSpPr>
            <a:spLocks noGrp="1"/>
          </p:cNvSpPr>
          <p:nvPr>
            <p:ph sz="quarter"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2400" dirty="0"/>
              <a:t>“Can’t learn anything new about N”?</a:t>
            </a:r>
          </a:p>
          <a:p>
            <a:r>
              <a:rPr lang="en-US" sz="2400" dirty="0"/>
              <a:t>Then what is the point?</a:t>
            </a:r>
          </a:p>
          <a:p>
            <a:endParaRPr lang="en-US" dirty="0"/>
          </a:p>
        </p:txBody>
      </p:sp>
      <p:sp>
        <p:nvSpPr>
          <p:cNvPr id="2" name="Title 1"/>
          <p:cNvSpPr>
            <a:spLocks noGrp="1"/>
          </p:cNvSpPr>
          <p:nvPr>
            <p:ph type="title"/>
          </p:nvPr>
        </p:nvSpPr>
        <p:spPr/>
        <p:txBody>
          <a:bodyPr>
            <a:noAutofit/>
          </a:bodyPr>
          <a:lstStyle/>
          <a:p>
            <a:r>
              <a:rPr lang="en-US" sz="3600" dirty="0"/>
              <a:t>Privacy-Preserving Data Analysis?</a:t>
            </a:r>
          </a:p>
        </p:txBody>
      </p:sp>
      <p:grpSp>
        <p:nvGrpSpPr>
          <p:cNvPr id="146" name="Group 145"/>
          <p:cNvGrpSpPr/>
          <p:nvPr/>
        </p:nvGrpSpPr>
        <p:grpSpPr>
          <a:xfrm>
            <a:off x="4876208" y="1824589"/>
            <a:ext cx="490040" cy="399083"/>
            <a:chOff x="5410200" y="810133"/>
            <a:chExt cx="871182" cy="709479"/>
          </a:xfrm>
        </p:grpSpPr>
        <p:sp>
          <p:nvSpPr>
            <p:cNvPr id="192" name="Line 43"/>
            <p:cNvSpPr>
              <a:spLocks noChangeShapeType="1"/>
            </p:cNvSpPr>
            <p:nvPr/>
          </p:nvSpPr>
          <p:spPr bwMode="auto">
            <a:xfrm>
              <a:off x="5410200" y="1146412"/>
              <a:ext cx="838200" cy="0"/>
            </a:xfrm>
            <a:prstGeom prst="line">
              <a:avLst/>
            </a:prstGeom>
            <a:noFill/>
            <a:ln w="38100">
              <a:solidFill>
                <a:sysClr val="windowText" lastClr="000000"/>
              </a:solidFill>
              <a:round/>
              <a:headEnd type="triangle" w="med" len="med"/>
              <a:tailEnd type="none" w="med" len="med"/>
            </a:ln>
            <a:effectLst/>
          </p:spPr>
          <p:txBody>
            <a:bodyPr>
              <a:spAutoFit/>
            </a:bodyPr>
            <a:lstStyle/>
            <a:p>
              <a:pPr>
                <a:defRPr/>
              </a:pPr>
              <a:endParaRPr lang="en-US" sz="1013">
                <a:solidFill>
                  <a:prstClr val="black"/>
                </a:solidFill>
                <a:latin typeface="Calibri"/>
              </a:endParaRPr>
            </a:p>
          </p:txBody>
        </p:sp>
        <p:sp>
          <p:nvSpPr>
            <p:cNvPr id="193" name="Line 43"/>
            <p:cNvSpPr>
              <a:spLocks noChangeShapeType="1"/>
            </p:cNvSpPr>
            <p:nvPr/>
          </p:nvSpPr>
          <p:spPr bwMode="auto">
            <a:xfrm>
              <a:off x="5443182" y="1430923"/>
              <a:ext cx="838200" cy="0"/>
            </a:xfrm>
            <a:prstGeom prst="line">
              <a:avLst/>
            </a:prstGeom>
            <a:noFill/>
            <a:ln w="38100">
              <a:solidFill>
                <a:sysClr val="windowText" lastClr="000000"/>
              </a:solidFill>
              <a:round/>
              <a:headEnd type="none" w="med" len="med"/>
              <a:tailEnd type="triangle" w="med" len="med"/>
            </a:ln>
            <a:effectLst/>
          </p:spPr>
          <p:txBody>
            <a:bodyPr>
              <a:spAutoFit/>
            </a:bodyPr>
            <a:lstStyle/>
            <a:p>
              <a:pPr>
                <a:defRPr/>
              </a:pPr>
              <a:endParaRPr lang="en-US" sz="1013">
                <a:solidFill>
                  <a:prstClr val="black"/>
                </a:solidFill>
                <a:latin typeface="Calibri"/>
              </a:endParaRPr>
            </a:p>
          </p:txBody>
        </p:sp>
        <p:sp>
          <p:nvSpPr>
            <p:cNvPr id="194" name="TextBox 193"/>
            <p:cNvSpPr txBox="1"/>
            <p:nvPr/>
          </p:nvSpPr>
          <p:spPr>
            <a:xfrm>
              <a:off x="5715000" y="810133"/>
              <a:ext cx="504981" cy="410367"/>
            </a:xfrm>
            <a:prstGeom prst="rect">
              <a:avLst/>
            </a:prstGeom>
            <a:noFill/>
          </p:spPr>
          <p:txBody>
            <a:bodyPr wrap="none" rtlCol="0">
              <a:spAutoFit/>
            </a:bodyPr>
            <a:lstStyle/>
            <a:p>
              <a:pPr>
                <a:defRPr/>
              </a:pPr>
              <a:r>
                <a:rPr lang="en-US" sz="900" dirty="0">
                  <a:solidFill>
                    <a:prstClr val="black"/>
                  </a:solidFill>
                  <a:latin typeface="Calibri"/>
                </a:rPr>
                <a:t>q</a:t>
              </a:r>
              <a:r>
                <a:rPr lang="en-US" sz="900" baseline="-25000" dirty="0">
                  <a:solidFill>
                    <a:prstClr val="black"/>
                  </a:solidFill>
                  <a:latin typeface="Calibri"/>
                </a:rPr>
                <a:t>1</a:t>
              </a:r>
            </a:p>
          </p:txBody>
        </p:sp>
        <p:sp>
          <p:nvSpPr>
            <p:cNvPr id="195" name="TextBox 194"/>
            <p:cNvSpPr txBox="1"/>
            <p:nvPr/>
          </p:nvSpPr>
          <p:spPr>
            <a:xfrm>
              <a:off x="5715000" y="1109245"/>
              <a:ext cx="493582" cy="410367"/>
            </a:xfrm>
            <a:prstGeom prst="rect">
              <a:avLst/>
            </a:prstGeom>
            <a:noFill/>
          </p:spPr>
          <p:txBody>
            <a:bodyPr wrap="none" rtlCol="0">
              <a:spAutoFit/>
            </a:bodyPr>
            <a:lstStyle/>
            <a:p>
              <a:pPr>
                <a:defRPr/>
              </a:pPr>
              <a:r>
                <a:rPr lang="en-US" sz="900" dirty="0">
                  <a:solidFill>
                    <a:prstClr val="black"/>
                  </a:solidFill>
                  <a:latin typeface="Calibri"/>
                </a:rPr>
                <a:t>a</a:t>
              </a:r>
              <a:r>
                <a:rPr lang="en-US" sz="900" baseline="-25000" dirty="0">
                  <a:solidFill>
                    <a:prstClr val="black"/>
                  </a:solidFill>
                  <a:latin typeface="Calibri"/>
                </a:rPr>
                <a:t>1</a:t>
              </a:r>
            </a:p>
          </p:txBody>
        </p:sp>
      </p:grpSp>
      <p:grpSp>
        <p:nvGrpSpPr>
          <p:cNvPr id="4" name="Group 3"/>
          <p:cNvGrpSpPr/>
          <p:nvPr/>
        </p:nvGrpSpPr>
        <p:grpSpPr>
          <a:xfrm>
            <a:off x="3535842" y="1918260"/>
            <a:ext cx="2909950" cy="1332368"/>
            <a:chOff x="4055160" y="2267238"/>
            <a:chExt cx="5173244" cy="2368654"/>
          </a:xfrm>
        </p:grpSpPr>
        <p:grpSp>
          <p:nvGrpSpPr>
            <p:cNvPr id="147" name="Group 146"/>
            <p:cNvGrpSpPr/>
            <p:nvPr/>
          </p:nvGrpSpPr>
          <p:grpSpPr>
            <a:xfrm>
              <a:off x="4177348" y="2267238"/>
              <a:ext cx="5051056" cy="2368654"/>
              <a:chOff x="3149514" y="976657"/>
              <a:chExt cx="5051056" cy="2368654"/>
            </a:xfrm>
          </p:grpSpPr>
          <p:sp>
            <p:nvSpPr>
              <p:cNvPr id="148" name="Text Box 26"/>
              <p:cNvSpPr txBox="1">
                <a:spLocks noChangeArrowheads="1"/>
              </p:cNvSpPr>
              <p:nvPr/>
            </p:nvSpPr>
            <p:spPr bwMode="auto">
              <a:xfrm>
                <a:off x="3149514" y="2750276"/>
                <a:ext cx="1690491" cy="595035"/>
              </a:xfrm>
              <a:prstGeom prst="rect">
                <a:avLst/>
              </a:prstGeom>
              <a:noFill/>
              <a:ln w="25400">
                <a:noFill/>
                <a:miter lim="800000"/>
                <a:headEnd/>
                <a:tailEnd/>
              </a:ln>
              <a:effectLst/>
            </p:spPr>
            <p:txBody>
              <a:bodyPr wrap="none">
                <a:spAutoFit/>
              </a:bodyPr>
              <a:lstStyle/>
              <a:p>
                <a:pPr algn="ctr">
                  <a:defRPr/>
                </a:pPr>
                <a:r>
                  <a:rPr lang="en-US" sz="1575" dirty="0">
                    <a:solidFill>
                      <a:prstClr val="black"/>
                    </a:solidFill>
                    <a:latin typeface="Calibri"/>
                  </a:rPr>
                  <a:t>Database</a:t>
                </a:r>
                <a:endParaRPr lang="en-US" sz="1575" baseline="30000" dirty="0">
                  <a:solidFill>
                    <a:prstClr val="black"/>
                  </a:solidFill>
                  <a:latin typeface="Calibri"/>
                </a:endParaRPr>
              </a:p>
            </p:txBody>
          </p:sp>
          <p:sp>
            <p:nvSpPr>
              <p:cNvPr id="150" name="Text Box 26"/>
              <p:cNvSpPr txBox="1">
                <a:spLocks noChangeArrowheads="1"/>
              </p:cNvSpPr>
              <p:nvPr/>
            </p:nvSpPr>
            <p:spPr bwMode="auto">
              <a:xfrm>
                <a:off x="6108259" y="2750276"/>
                <a:ext cx="2092311" cy="595035"/>
              </a:xfrm>
              <a:prstGeom prst="rect">
                <a:avLst/>
              </a:prstGeom>
              <a:noFill/>
              <a:ln w="25400">
                <a:noFill/>
                <a:miter lim="800000"/>
                <a:headEnd/>
                <a:tailEnd/>
              </a:ln>
              <a:effectLst/>
            </p:spPr>
            <p:txBody>
              <a:bodyPr wrap="none">
                <a:spAutoFit/>
              </a:bodyPr>
              <a:lstStyle/>
              <a:p>
                <a:pPr algn="ctr">
                  <a:defRPr/>
                </a:pPr>
                <a:r>
                  <a:rPr lang="en-US" sz="1575" dirty="0">
                    <a:solidFill>
                      <a:prstClr val="black"/>
                    </a:solidFill>
                    <a:latin typeface="Calibri"/>
                  </a:rPr>
                  <a:t>data analyst</a:t>
                </a:r>
                <a:endParaRPr lang="en-US" sz="1575" baseline="30000" dirty="0">
                  <a:solidFill>
                    <a:prstClr val="black"/>
                  </a:solidFill>
                  <a:latin typeface="Calibri"/>
                </a:endParaRPr>
              </a:p>
            </p:txBody>
          </p:sp>
          <p:sp>
            <p:nvSpPr>
              <p:cNvPr id="168" name="Text Box 44"/>
              <p:cNvSpPr txBox="1">
                <a:spLocks noChangeArrowheads="1"/>
              </p:cNvSpPr>
              <p:nvPr/>
            </p:nvSpPr>
            <p:spPr bwMode="auto">
              <a:xfrm>
                <a:off x="4547574" y="1505635"/>
                <a:ext cx="724416" cy="718146"/>
              </a:xfrm>
              <a:prstGeom prst="rect">
                <a:avLst/>
              </a:prstGeom>
              <a:noFill/>
              <a:ln w="25400">
                <a:noFill/>
                <a:miter lim="800000"/>
                <a:headEnd/>
                <a:tailEnd/>
              </a:ln>
              <a:effectLst/>
            </p:spPr>
            <p:txBody>
              <a:bodyPr wrap="none">
                <a:spAutoFit/>
              </a:bodyPr>
              <a:lstStyle/>
              <a:p>
                <a:pPr algn="ctr">
                  <a:defRPr/>
                </a:pPr>
                <a:r>
                  <a:rPr lang="en-US" sz="2025" dirty="0">
                    <a:solidFill>
                      <a:prstClr val="white"/>
                    </a:solidFill>
                    <a:latin typeface="Calibri"/>
                  </a:rPr>
                  <a:t>M</a:t>
                </a:r>
              </a:p>
            </p:txBody>
          </p:sp>
          <p:grpSp>
            <p:nvGrpSpPr>
              <p:cNvPr id="152" name="Group 151"/>
              <p:cNvGrpSpPr/>
              <p:nvPr/>
            </p:nvGrpSpPr>
            <p:grpSpPr>
              <a:xfrm>
                <a:off x="5410200" y="1371600"/>
                <a:ext cx="881418" cy="1536538"/>
                <a:chOff x="5410200" y="1371600"/>
                <a:chExt cx="881418" cy="1536538"/>
              </a:xfrm>
            </p:grpSpPr>
            <p:grpSp>
              <p:nvGrpSpPr>
                <p:cNvPr id="156" name="Group 155"/>
                <p:cNvGrpSpPr/>
                <p:nvPr/>
              </p:nvGrpSpPr>
              <p:grpSpPr>
                <a:xfrm>
                  <a:off x="5410200" y="1371600"/>
                  <a:ext cx="881418" cy="1291015"/>
                  <a:chOff x="5410200" y="1371600"/>
                  <a:chExt cx="881418" cy="1291015"/>
                </a:xfrm>
              </p:grpSpPr>
              <p:sp>
                <p:nvSpPr>
                  <p:cNvPr id="158" name="Line 43"/>
                  <p:cNvSpPr>
                    <a:spLocks noChangeShapeType="1"/>
                  </p:cNvSpPr>
                  <p:nvPr/>
                </p:nvSpPr>
                <p:spPr bwMode="auto">
                  <a:xfrm>
                    <a:off x="5410200" y="1707879"/>
                    <a:ext cx="838200" cy="0"/>
                  </a:xfrm>
                  <a:prstGeom prst="line">
                    <a:avLst/>
                  </a:prstGeom>
                  <a:noFill/>
                  <a:ln w="38100">
                    <a:solidFill>
                      <a:sysClr val="windowText" lastClr="000000"/>
                    </a:solidFill>
                    <a:round/>
                    <a:headEnd type="triangle" w="med" len="med"/>
                    <a:tailEnd type="none" w="med" len="med"/>
                  </a:ln>
                  <a:effectLst/>
                </p:spPr>
                <p:txBody>
                  <a:bodyPr>
                    <a:spAutoFit/>
                  </a:bodyPr>
                  <a:lstStyle/>
                  <a:p>
                    <a:pPr>
                      <a:defRPr/>
                    </a:pPr>
                    <a:endParaRPr lang="en-US" sz="1013">
                      <a:solidFill>
                        <a:prstClr val="black"/>
                      </a:solidFill>
                      <a:latin typeface="Calibri"/>
                    </a:endParaRPr>
                  </a:p>
                </p:txBody>
              </p:sp>
              <p:sp>
                <p:nvSpPr>
                  <p:cNvPr id="159" name="Line 43"/>
                  <p:cNvSpPr>
                    <a:spLocks noChangeShapeType="1"/>
                  </p:cNvSpPr>
                  <p:nvPr/>
                </p:nvSpPr>
                <p:spPr bwMode="auto">
                  <a:xfrm>
                    <a:off x="5453418" y="2009267"/>
                    <a:ext cx="838200" cy="0"/>
                  </a:xfrm>
                  <a:prstGeom prst="line">
                    <a:avLst/>
                  </a:prstGeom>
                  <a:noFill/>
                  <a:ln w="38100">
                    <a:solidFill>
                      <a:sysClr val="windowText" lastClr="000000"/>
                    </a:solidFill>
                    <a:round/>
                    <a:headEnd type="none" w="med" len="med"/>
                    <a:tailEnd type="triangle" w="med" len="med"/>
                  </a:ln>
                  <a:effectLst/>
                </p:spPr>
                <p:txBody>
                  <a:bodyPr>
                    <a:spAutoFit/>
                  </a:bodyPr>
                  <a:lstStyle/>
                  <a:p>
                    <a:pPr>
                      <a:defRPr/>
                    </a:pPr>
                    <a:endParaRPr lang="en-US" sz="1013">
                      <a:solidFill>
                        <a:prstClr val="black"/>
                      </a:solidFill>
                      <a:latin typeface="Calibri"/>
                    </a:endParaRPr>
                  </a:p>
                </p:txBody>
              </p:sp>
              <p:sp>
                <p:nvSpPr>
                  <p:cNvPr id="160" name="TextBox 159"/>
                  <p:cNvSpPr txBox="1"/>
                  <p:nvPr/>
                </p:nvSpPr>
                <p:spPr>
                  <a:xfrm>
                    <a:off x="5715000" y="1371600"/>
                    <a:ext cx="504981" cy="410368"/>
                  </a:xfrm>
                  <a:prstGeom prst="rect">
                    <a:avLst/>
                  </a:prstGeom>
                  <a:noFill/>
                </p:spPr>
                <p:txBody>
                  <a:bodyPr wrap="none" rtlCol="0">
                    <a:spAutoFit/>
                  </a:bodyPr>
                  <a:lstStyle/>
                  <a:p>
                    <a:pPr>
                      <a:defRPr/>
                    </a:pPr>
                    <a:r>
                      <a:rPr lang="en-US" sz="900" dirty="0">
                        <a:solidFill>
                          <a:prstClr val="black"/>
                        </a:solidFill>
                        <a:latin typeface="Calibri"/>
                      </a:rPr>
                      <a:t>q</a:t>
                    </a:r>
                    <a:r>
                      <a:rPr lang="en-US" sz="900" baseline="-25000" dirty="0">
                        <a:solidFill>
                          <a:prstClr val="black"/>
                        </a:solidFill>
                        <a:latin typeface="Calibri"/>
                      </a:rPr>
                      <a:t>2</a:t>
                    </a:r>
                  </a:p>
                </p:txBody>
              </p:sp>
              <p:sp>
                <p:nvSpPr>
                  <p:cNvPr id="161" name="TextBox 160"/>
                  <p:cNvSpPr txBox="1"/>
                  <p:nvPr/>
                </p:nvSpPr>
                <p:spPr>
                  <a:xfrm>
                    <a:off x="5735003" y="1670713"/>
                    <a:ext cx="493582" cy="410368"/>
                  </a:xfrm>
                  <a:prstGeom prst="rect">
                    <a:avLst/>
                  </a:prstGeom>
                  <a:noFill/>
                </p:spPr>
                <p:txBody>
                  <a:bodyPr wrap="none" rtlCol="0">
                    <a:spAutoFit/>
                  </a:bodyPr>
                  <a:lstStyle/>
                  <a:p>
                    <a:pPr>
                      <a:defRPr/>
                    </a:pPr>
                    <a:r>
                      <a:rPr lang="en-US" sz="900" dirty="0">
                        <a:solidFill>
                          <a:prstClr val="black"/>
                        </a:solidFill>
                        <a:latin typeface="Calibri"/>
                      </a:rPr>
                      <a:t>a</a:t>
                    </a:r>
                    <a:r>
                      <a:rPr lang="en-US" sz="900" baseline="-25000" dirty="0">
                        <a:solidFill>
                          <a:prstClr val="black"/>
                        </a:solidFill>
                        <a:latin typeface="Calibri"/>
                      </a:rPr>
                      <a:t>2</a:t>
                    </a:r>
                  </a:p>
                </p:txBody>
              </p:sp>
              <p:sp>
                <p:nvSpPr>
                  <p:cNvPr id="162" name="Line 43"/>
                  <p:cNvSpPr>
                    <a:spLocks noChangeShapeType="1"/>
                  </p:cNvSpPr>
                  <p:nvPr/>
                </p:nvSpPr>
                <p:spPr bwMode="auto">
                  <a:xfrm>
                    <a:off x="5410200" y="2289412"/>
                    <a:ext cx="838200" cy="0"/>
                  </a:xfrm>
                  <a:prstGeom prst="line">
                    <a:avLst/>
                  </a:prstGeom>
                  <a:noFill/>
                  <a:ln w="38100">
                    <a:solidFill>
                      <a:sysClr val="windowText" lastClr="000000"/>
                    </a:solidFill>
                    <a:round/>
                    <a:headEnd type="triangle" w="med" len="med"/>
                    <a:tailEnd type="none" w="med" len="med"/>
                  </a:ln>
                  <a:effectLst/>
                </p:spPr>
                <p:txBody>
                  <a:bodyPr>
                    <a:spAutoFit/>
                  </a:bodyPr>
                  <a:lstStyle/>
                  <a:p>
                    <a:pPr>
                      <a:defRPr/>
                    </a:pPr>
                    <a:endParaRPr lang="en-US" sz="1013">
                      <a:solidFill>
                        <a:prstClr val="black"/>
                      </a:solidFill>
                      <a:latin typeface="Calibri"/>
                    </a:endParaRPr>
                  </a:p>
                </p:txBody>
              </p:sp>
              <p:sp>
                <p:nvSpPr>
                  <p:cNvPr id="163" name="Line 43"/>
                  <p:cNvSpPr>
                    <a:spLocks noChangeShapeType="1"/>
                  </p:cNvSpPr>
                  <p:nvPr/>
                </p:nvSpPr>
                <p:spPr bwMode="auto">
                  <a:xfrm>
                    <a:off x="5443182" y="2590800"/>
                    <a:ext cx="838200" cy="0"/>
                  </a:xfrm>
                  <a:prstGeom prst="line">
                    <a:avLst/>
                  </a:prstGeom>
                  <a:noFill/>
                  <a:ln w="38100">
                    <a:solidFill>
                      <a:sysClr val="windowText" lastClr="000000"/>
                    </a:solidFill>
                    <a:round/>
                    <a:headEnd type="none" w="med" len="med"/>
                    <a:tailEnd type="triangle" w="med" len="med"/>
                  </a:ln>
                  <a:effectLst/>
                </p:spPr>
                <p:txBody>
                  <a:bodyPr>
                    <a:spAutoFit/>
                  </a:bodyPr>
                  <a:lstStyle/>
                  <a:p>
                    <a:pPr>
                      <a:defRPr/>
                    </a:pPr>
                    <a:endParaRPr lang="en-US" sz="1013">
                      <a:solidFill>
                        <a:prstClr val="black"/>
                      </a:solidFill>
                      <a:latin typeface="Calibri"/>
                    </a:endParaRPr>
                  </a:p>
                </p:txBody>
              </p:sp>
              <p:sp>
                <p:nvSpPr>
                  <p:cNvPr id="164" name="TextBox 163"/>
                  <p:cNvSpPr txBox="1"/>
                  <p:nvPr/>
                </p:nvSpPr>
                <p:spPr>
                  <a:xfrm>
                    <a:off x="5724769" y="1953132"/>
                    <a:ext cx="504981" cy="410368"/>
                  </a:xfrm>
                  <a:prstGeom prst="rect">
                    <a:avLst/>
                  </a:prstGeom>
                  <a:noFill/>
                </p:spPr>
                <p:txBody>
                  <a:bodyPr wrap="none" rtlCol="0">
                    <a:spAutoFit/>
                  </a:bodyPr>
                  <a:lstStyle/>
                  <a:p>
                    <a:pPr>
                      <a:defRPr/>
                    </a:pPr>
                    <a:r>
                      <a:rPr lang="en-US" sz="900" dirty="0">
                        <a:solidFill>
                          <a:prstClr val="black"/>
                        </a:solidFill>
                        <a:latin typeface="Calibri"/>
                      </a:rPr>
                      <a:t>q</a:t>
                    </a:r>
                    <a:r>
                      <a:rPr lang="en-US" sz="900" baseline="-25000" dirty="0">
                        <a:solidFill>
                          <a:prstClr val="black"/>
                        </a:solidFill>
                        <a:latin typeface="Calibri"/>
                      </a:rPr>
                      <a:t>3</a:t>
                    </a:r>
                  </a:p>
                </p:txBody>
              </p:sp>
              <p:sp>
                <p:nvSpPr>
                  <p:cNvPr id="165" name="TextBox 164"/>
                  <p:cNvSpPr txBox="1"/>
                  <p:nvPr/>
                </p:nvSpPr>
                <p:spPr>
                  <a:xfrm>
                    <a:off x="5735003" y="2252247"/>
                    <a:ext cx="493582" cy="410368"/>
                  </a:xfrm>
                  <a:prstGeom prst="rect">
                    <a:avLst/>
                  </a:prstGeom>
                  <a:noFill/>
                </p:spPr>
                <p:txBody>
                  <a:bodyPr wrap="none" rtlCol="0">
                    <a:spAutoFit/>
                  </a:bodyPr>
                  <a:lstStyle/>
                  <a:p>
                    <a:pPr>
                      <a:defRPr/>
                    </a:pPr>
                    <a:r>
                      <a:rPr lang="en-US" sz="900" dirty="0">
                        <a:solidFill>
                          <a:prstClr val="black"/>
                        </a:solidFill>
                        <a:latin typeface="Calibri"/>
                      </a:rPr>
                      <a:t>a</a:t>
                    </a:r>
                    <a:r>
                      <a:rPr lang="en-US" sz="900" baseline="-25000" dirty="0">
                        <a:solidFill>
                          <a:prstClr val="black"/>
                        </a:solidFill>
                        <a:latin typeface="Calibri"/>
                      </a:rPr>
                      <a:t>3</a:t>
                    </a:r>
                  </a:p>
                </p:txBody>
              </p:sp>
            </p:grpSp>
            <p:cxnSp>
              <p:nvCxnSpPr>
                <p:cNvPr id="157" name="Straight Connector 156"/>
                <p:cNvCxnSpPr/>
                <p:nvPr/>
              </p:nvCxnSpPr>
              <p:spPr>
                <a:xfrm>
                  <a:off x="5894199" y="2644282"/>
                  <a:ext cx="0" cy="263856"/>
                </a:xfrm>
                <a:prstGeom prst="line">
                  <a:avLst/>
                </a:prstGeom>
                <a:noFill/>
                <a:ln w="38100" cap="flat" cmpd="sng" algn="ctr">
                  <a:solidFill>
                    <a:sysClr val="windowText" lastClr="000000"/>
                  </a:solidFill>
                  <a:prstDash val="sysDot"/>
                </a:ln>
                <a:effectLst/>
              </p:spPr>
            </p:cxnSp>
          </p:grpSp>
          <p:pic>
            <p:nvPicPr>
              <p:cNvPr id="154" name="Picture 4" descr="C:\Users\salilv\AppData\Local\Microsoft\Windows\Temporary Internet Files\Content.IE5\AZQEMEKK\MC90038884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576439" y="976657"/>
                <a:ext cx="1031443" cy="18278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3" name="Group 52"/>
            <p:cNvGrpSpPr>
              <a:grpSpLocks/>
            </p:cNvGrpSpPr>
            <p:nvPr/>
          </p:nvGrpSpPr>
          <p:grpSpPr bwMode="auto">
            <a:xfrm>
              <a:off x="4055160" y="2283270"/>
              <a:ext cx="1905000" cy="1763714"/>
              <a:chOff x="1152" y="908"/>
              <a:chExt cx="1200" cy="1111"/>
            </a:xfrm>
            <a:solidFill>
              <a:srgbClr val="00B050"/>
            </a:solidFill>
          </p:grpSpPr>
          <p:grpSp>
            <p:nvGrpSpPr>
              <p:cNvPr id="54" name="Group 53"/>
              <p:cNvGrpSpPr>
                <a:grpSpLocks/>
              </p:cNvGrpSpPr>
              <p:nvPr/>
            </p:nvGrpSpPr>
            <p:grpSpPr bwMode="auto">
              <a:xfrm>
                <a:off x="1152" y="1292"/>
                <a:ext cx="1200" cy="727"/>
                <a:chOff x="1152" y="860"/>
                <a:chExt cx="1200" cy="727"/>
              </a:xfrm>
              <a:grpFill/>
            </p:grpSpPr>
            <p:grpSp>
              <p:nvGrpSpPr>
                <p:cNvPr id="66" name="Group 5"/>
                <p:cNvGrpSpPr>
                  <a:grpSpLocks/>
                </p:cNvGrpSpPr>
                <p:nvPr/>
              </p:nvGrpSpPr>
              <p:grpSpPr bwMode="auto">
                <a:xfrm>
                  <a:off x="1152" y="1052"/>
                  <a:ext cx="1200" cy="535"/>
                  <a:chOff x="1152" y="1052"/>
                  <a:chExt cx="1200" cy="535"/>
                </a:xfrm>
                <a:grpFill/>
              </p:grpSpPr>
              <p:sp>
                <p:nvSpPr>
                  <p:cNvPr id="72" name="Oval 6"/>
                  <p:cNvSpPr>
                    <a:spLocks noChangeArrowheads="1"/>
                  </p:cNvSpPr>
                  <p:nvPr/>
                </p:nvSpPr>
                <p:spPr bwMode="auto">
                  <a:xfrm>
                    <a:off x="1152" y="1196"/>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73" name="Oval 7"/>
                  <p:cNvSpPr>
                    <a:spLocks noChangeArrowheads="1"/>
                  </p:cNvSpPr>
                  <p:nvPr/>
                </p:nvSpPr>
                <p:spPr bwMode="auto">
                  <a:xfrm>
                    <a:off x="1152" y="1148"/>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74" name="Oval 8"/>
                  <p:cNvSpPr>
                    <a:spLocks noChangeArrowheads="1"/>
                  </p:cNvSpPr>
                  <p:nvPr/>
                </p:nvSpPr>
                <p:spPr bwMode="auto">
                  <a:xfrm>
                    <a:off x="1152" y="1100"/>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75" name="Oval 9"/>
                  <p:cNvSpPr>
                    <a:spLocks noChangeArrowheads="1"/>
                  </p:cNvSpPr>
                  <p:nvPr/>
                </p:nvSpPr>
                <p:spPr bwMode="auto">
                  <a:xfrm>
                    <a:off x="1152" y="1052"/>
                    <a:ext cx="1200" cy="391"/>
                  </a:xfrm>
                  <a:prstGeom prst="ellipse">
                    <a:avLst/>
                  </a:prstGeom>
                  <a:grpFill/>
                  <a:ln w="25400">
                    <a:solidFill>
                      <a:schemeClr val="bg1"/>
                    </a:solidFill>
                    <a:round/>
                    <a:headEnd/>
                    <a:tailEnd/>
                  </a:ln>
                  <a:effectLst/>
                </p:spPr>
                <p:txBody>
                  <a:bodyPr anchor="ctr">
                    <a:spAutoFit/>
                  </a:bodyPr>
                  <a:lstStyle/>
                  <a:p>
                    <a:endParaRPr lang="en-US" sz="1013"/>
                  </a:p>
                </p:txBody>
              </p:sp>
            </p:grpSp>
            <p:grpSp>
              <p:nvGrpSpPr>
                <p:cNvPr id="67" name="Group 10"/>
                <p:cNvGrpSpPr>
                  <a:grpSpLocks/>
                </p:cNvGrpSpPr>
                <p:nvPr/>
              </p:nvGrpSpPr>
              <p:grpSpPr bwMode="auto">
                <a:xfrm>
                  <a:off x="1152" y="860"/>
                  <a:ext cx="1200" cy="535"/>
                  <a:chOff x="1152" y="1052"/>
                  <a:chExt cx="1200" cy="535"/>
                </a:xfrm>
                <a:grpFill/>
              </p:grpSpPr>
              <p:sp>
                <p:nvSpPr>
                  <p:cNvPr id="68" name="Oval 11"/>
                  <p:cNvSpPr>
                    <a:spLocks noChangeArrowheads="1"/>
                  </p:cNvSpPr>
                  <p:nvPr/>
                </p:nvSpPr>
                <p:spPr bwMode="auto">
                  <a:xfrm>
                    <a:off x="1152" y="1196"/>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9" name="Oval 12"/>
                  <p:cNvSpPr>
                    <a:spLocks noChangeArrowheads="1"/>
                  </p:cNvSpPr>
                  <p:nvPr/>
                </p:nvSpPr>
                <p:spPr bwMode="auto">
                  <a:xfrm>
                    <a:off x="1152" y="1148"/>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70" name="Oval 13"/>
                  <p:cNvSpPr>
                    <a:spLocks noChangeArrowheads="1"/>
                  </p:cNvSpPr>
                  <p:nvPr/>
                </p:nvSpPr>
                <p:spPr bwMode="auto">
                  <a:xfrm>
                    <a:off x="1152" y="1100"/>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71" name="Oval 14"/>
                  <p:cNvSpPr>
                    <a:spLocks noChangeArrowheads="1"/>
                  </p:cNvSpPr>
                  <p:nvPr/>
                </p:nvSpPr>
                <p:spPr bwMode="auto">
                  <a:xfrm>
                    <a:off x="1152" y="1052"/>
                    <a:ext cx="1200" cy="391"/>
                  </a:xfrm>
                  <a:prstGeom prst="ellipse">
                    <a:avLst/>
                  </a:prstGeom>
                  <a:grpFill/>
                  <a:ln w="25400">
                    <a:solidFill>
                      <a:schemeClr val="bg1"/>
                    </a:solidFill>
                    <a:round/>
                    <a:headEnd/>
                    <a:tailEnd/>
                  </a:ln>
                  <a:effectLst/>
                </p:spPr>
                <p:txBody>
                  <a:bodyPr anchor="ctr">
                    <a:spAutoFit/>
                  </a:bodyPr>
                  <a:lstStyle/>
                  <a:p>
                    <a:endParaRPr lang="en-US" sz="1013"/>
                  </a:p>
                </p:txBody>
              </p:sp>
            </p:grpSp>
          </p:grpSp>
          <p:grpSp>
            <p:nvGrpSpPr>
              <p:cNvPr id="55" name="Group 15"/>
              <p:cNvGrpSpPr>
                <a:grpSpLocks/>
              </p:cNvGrpSpPr>
              <p:nvPr/>
            </p:nvGrpSpPr>
            <p:grpSpPr bwMode="auto">
              <a:xfrm>
                <a:off x="1152" y="908"/>
                <a:ext cx="1200" cy="727"/>
                <a:chOff x="1152" y="860"/>
                <a:chExt cx="1200" cy="727"/>
              </a:xfrm>
              <a:grpFill/>
            </p:grpSpPr>
            <p:grpSp>
              <p:nvGrpSpPr>
                <p:cNvPr id="56" name="Group 16"/>
                <p:cNvGrpSpPr>
                  <a:grpSpLocks/>
                </p:cNvGrpSpPr>
                <p:nvPr/>
              </p:nvGrpSpPr>
              <p:grpSpPr bwMode="auto">
                <a:xfrm>
                  <a:off x="1152" y="1052"/>
                  <a:ext cx="1200" cy="535"/>
                  <a:chOff x="1152" y="1052"/>
                  <a:chExt cx="1200" cy="535"/>
                </a:xfrm>
                <a:grpFill/>
              </p:grpSpPr>
              <p:sp>
                <p:nvSpPr>
                  <p:cNvPr id="62" name="Oval 17"/>
                  <p:cNvSpPr>
                    <a:spLocks noChangeArrowheads="1"/>
                  </p:cNvSpPr>
                  <p:nvPr/>
                </p:nvSpPr>
                <p:spPr bwMode="auto">
                  <a:xfrm>
                    <a:off x="1152" y="1196"/>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3" name="Oval 18"/>
                  <p:cNvSpPr>
                    <a:spLocks noChangeArrowheads="1"/>
                  </p:cNvSpPr>
                  <p:nvPr/>
                </p:nvSpPr>
                <p:spPr bwMode="auto">
                  <a:xfrm>
                    <a:off x="1152" y="1148"/>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4" name="Oval 19"/>
                  <p:cNvSpPr>
                    <a:spLocks noChangeArrowheads="1"/>
                  </p:cNvSpPr>
                  <p:nvPr/>
                </p:nvSpPr>
                <p:spPr bwMode="auto">
                  <a:xfrm>
                    <a:off x="1152" y="1100"/>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5" name="Oval 20"/>
                  <p:cNvSpPr>
                    <a:spLocks noChangeArrowheads="1"/>
                  </p:cNvSpPr>
                  <p:nvPr/>
                </p:nvSpPr>
                <p:spPr bwMode="auto">
                  <a:xfrm>
                    <a:off x="1152" y="1052"/>
                    <a:ext cx="1200" cy="391"/>
                  </a:xfrm>
                  <a:prstGeom prst="ellipse">
                    <a:avLst/>
                  </a:prstGeom>
                  <a:grpFill/>
                  <a:ln w="25400">
                    <a:solidFill>
                      <a:schemeClr val="bg1"/>
                    </a:solidFill>
                    <a:round/>
                    <a:headEnd/>
                    <a:tailEnd/>
                  </a:ln>
                  <a:effectLst/>
                </p:spPr>
                <p:txBody>
                  <a:bodyPr anchor="ctr">
                    <a:spAutoFit/>
                  </a:bodyPr>
                  <a:lstStyle/>
                  <a:p>
                    <a:endParaRPr lang="en-US" sz="1013"/>
                  </a:p>
                </p:txBody>
              </p:sp>
            </p:grpSp>
            <p:grpSp>
              <p:nvGrpSpPr>
                <p:cNvPr id="57" name="Group 21"/>
                <p:cNvGrpSpPr>
                  <a:grpSpLocks/>
                </p:cNvGrpSpPr>
                <p:nvPr/>
              </p:nvGrpSpPr>
              <p:grpSpPr bwMode="auto">
                <a:xfrm>
                  <a:off x="1152" y="860"/>
                  <a:ext cx="1200" cy="535"/>
                  <a:chOff x="1152" y="1052"/>
                  <a:chExt cx="1200" cy="535"/>
                </a:xfrm>
                <a:grpFill/>
              </p:grpSpPr>
              <p:sp>
                <p:nvSpPr>
                  <p:cNvPr id="58" name="Oval 22"/>
                  <p:cNvSpPr>
                    <a:spLocks noChangeArrowheads="1"/>
                  </p:cNvSpPr>
                  <p:nvPr/>
                </p:nvSpPr>
                <p:spPr bwMode="auto">
                  <a:xfrm>
                    <a:off x="1152" y="1196"/>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59" name="Oval 23"/>
                  <p:cNvSpPr>
                    <a:spLocks noChangeArrowheads="1"/>
                  </p:cNvSpPr>
                  <p:nvPr/>
                </p:nvSpPr>
                <p:spPr bwMode="auto">
                  <a:xfrm>
                    <a:off x="1152" y="1148"/>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0" name="Oval 24"/>
                  <p:cNvSpPr>
                    <a:spLocks noChangeArrowheads="1"/>
                  </p:cNvSpPr>
                  <p:nvPr/>
                </p:nvSpPr>
                <p:spPr bwMode="auto">
                  <a:xfrm>
                    <a:off x="1152" y="1100"/>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1" name="Oval 25"/>
                  <p:cNvSpPr>
                    <a:spLocks noChangeArrowheads="1"/>
                  </p:cNvSpPr>
                  <p:nvPr/>
                </p:nvSpPr>
                <p:spPr bwMode="auto">
                  <a:xfrm>
                    <a:off x="1152" y="1052"/>
                    <a:ext cx="1200" cy="391"/>
                  </a:xfrm>
                  <a:prstGeom prst="ellipse">
                    <a:avLst/>
                  </a:prstGeom>
                  <a:grpFill/>
                  <a:ln w="25400">
                    <a:solidFill>
                      <a:schemeClr val="bg1"/>
                    </a:solidFill>
                    <a:round/>
                    <a:headEnd/>
                    <a:tailEnd/>
                  </a:ln>
                  <a:effectLst/>
                </p:spPr>
                <p:txBody>
                  <a:bodyPr anchor="ctr">
                    <a:spAutoFit/>
                  </a:bodyPr>
                  <a:lstStyle/>
                  <a:p>
                    <a:endParaRPr lang="en-US" sz="1013"/>
                  </a:p>
                </p:txBody>
              </p:sp>
            </p:grpSp>
          </p:grpSp>
        </p:grpSp>
      </p:grpSp>
      <p:sp>
        <p:nvSpPr>
          <p:cNvPr id="5" name="Rectangular Callout 4"/>
          <p:cNvSpPr/>
          <p:nvPr/>
        </p:nvSpPr>
        <p:spPr>
          <a:xfrm>
            <a:off x="1430634" y="1669852"/>
            <a:ext cx="1134924" cy="1751695"/>
          </a:xfrm>
          <a:prstGeom prst="wedgeRectCallout">
            <a:avLst>
              <a:gd name="adj1" fmla="val 137639"/>
              <a:gd name="adj2" fmla="val -7846"/>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6" name="Content Placeholder 2"/>
          <p:cNvSpPr txBox="1">
            <a:spLocks/>
          </p:cNvSpPr>
          <p:nvPr/>
        </p:nvSpPr>
        <p:spPr>
          <a:xfrm>
            <a:off x="1700213" y="3614308"/>
            <a:ext cx="5915025" cy="588896"/>
          </a:xfrm>
          <a:prstGeom prst="rect">
            <a:avLst/>
          </a:prstGeom>
        </p:spPr>
        <p:txBody>
          <a:bodyPr vert="horz" lIns="51435" tIns="25718" rIns="51435" bIns="257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575" dirty="0"/>
          </a:p>
        </p:txBody>
      </p:sp>
      <p:pic>
        <p:nvPicPr>
          <p:cNvPr id="78" name="Picture 77">
            <a:extLst>
              <a:ext uri="{FF2B5EF4-FFF2-40B4-BE49-F238E27FC236}">
                <a16:creationId xmlns:a16="http://schemas.microsoft.com/office/drawing/2014/main" id="{AE87D324-71F7-4761-A486-013C75A926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3979" y="3822966"/>
            <a:ext cx="1299953" cy="863401"/>
          </a:xfrm>
          <a:prstGeom prst="rect">
            <a:avLst/>
          </a:prstGeom>
        </p:spPr>
      </p:pic>
      <p:pic>
        <p:nvPicPr>
          <p:cNvPr id="77" name="Picture 76">
            <a:extLst>
              <a:ext uri="{FF2B5EF4-FFF2-40B4-BE49-F238E27FC236}">
                <a16:creationId xmlns:a16="http://schemas.microsoft.com/office/drawing/2014/main" id="{2A4BFC99-04FE-4C1D-AEE1-A30E69580A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2248" y="3614307"/>
            <a:ext cx="1084167" cy="1084167"/>
          </a:xfrm>
          <a:prstGeom prst="rect">
            <a:avLst/>
          </a:prstGeom>
        </p:spPr>
      </p:pic>
      <p:pic>
        <p:nvPicPr>
          <p:cNvPr id="3" name="Picture 2">
            <a:extLst>
              <a:ext uri="{FF2B5EF4-FFF2-40B4-BE49-F238E27FC236}">
                <a16:creationId xmlns:a16="http://schemas.microsoft.com/office/drawing/2014/main" id="{9EE44CD5-AE14-7FE9-3045-24A6BC6B9EC1}"/>
              </a:ext>
            </a:extLst>
          </p:cNvPr>
          <p:cNvPicPr>
            <a:picLocks noChangeAspect="1"/>
          </p:cNvPicPr>
          <p:nvPr/>
        </p:nvPicPr>
        <p:blipFill>
          <a:blip r:embed="rId6"/>
          <a:stretch>
            <a:fillRect/>
          </a:stretch>
        </p:blipFill>
        <p:spPr>
          <a:xfrm>
            <a:off x="1542805" y="1855366"/>
            <a:ext cx="943812" cy="1396994"/>
          </a:xfrm>
          <a:prstGeom prst="rect">
            <a:avLst/>
          </a:prstGeom>
        </p:spPr>
      </p:pic>
    </p:spTree>
    <p:extLst>
      <p:ext uri="{BB962C8B-B14F-4D97-AF65-F5344CB8AC3E}">
        <p14:creationId xmlns:p14="http://schemas.microsoft.com/office/powerpoint/2010/main" val="2007377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CCED242-5677-4797-A393-F65431C3B133}"/>
              </a:ext>
            </a:extLst>
          </p:cNvPr>
          <p:cNvSpPr>
            <a:spLocks noGrp="1"/>
          </p:cNvSpPr>
          <p:nvPr>
            <p:ph sz="quarter"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2400" dirty="0"/>
              <a:t>Ideally: learn same things if Nissenbaum opts out</a:t>
            </a:r>
          </a:p>
        </p:txBody>
      </p:sp>
      <p:sp>
        <p:nvSpPr>
          <p:cNvPr id="2" name="Title 1"/>
          <p:cNvSpPr>
            <a:spLocks noGrp="1"/>
          </p:cNvSpPr>
          <p:nvPr>
            <p:ph type="title"/>
          </p:nvPr>
        </p:nvSpPr>
        <p:spPr/>
        <p:txBody>
          <a:bodyPr>
            <a:noAutofit/>
          </a:bodyPr>
          <a:lstStyle/>
          <a:p>
            <a:r>
              <a:rPr lang="en-US" sz="3600" dirty="0"/>
              <a:t>Privacy-Preserving Data Analysis?</a:t>
            </a:r>
          </a:p>
        </p:txBody>
      </p:sp>
      <p:grpSp>
        <p:nvGrpSpPr>
          <p:cNvPr id="146" name="Group 145"/>
          <p:cNvGrpSpPr/>
          <p:nvPr/>
        </p:nvGrpSpPr>
        <p:grpSpPr>
          <a:xfrm>
            <a:off x="4876208" y="1824589"/>
            <a:ext cx="490040" cy="399083"/>
            <a:chOff x="5410200" y="810133"/>
            <a:chExt cx="871182" cy="709479"/>
          </a:xfrm>
        </p:grpSpPr>
        <p:sp>
          <p:nvSpPr>
            <p:cNvPr id="192" name="Line 43"/>
            <p:cNvSpPr>
              <a:spLocks noChangeShapeType="1"/>
            </p:cNvSpPr>
            <p:nvPr/>
          </p:nvSpPr>
          <p:spPr bwMode="auto">
            <a:xfrm>
              <a:off x="5410200" y="1146412"/>
              <a:ext cx="838200" cy="0"/>
            </a:xfrm>
            <a:prstGeom prst="line">
              <a:avLst/>
            </a:prstGeom>
            <a:noFill/>
            <a:ln w="38100">
              <a:solidFill>
                <a:sysClr val="windowText" lastClr="000000"/>
              </a:solidFill>
              <a:round/>
              <a:headEnd type="triangle" w="med" len="med"/>
              <a:tailEnd type="none" w="med" len="med"/>
            </a:ln>
            <a:effectLst/>
          </p:spPr>
          <p:txBody>
            <a:bodyPr>
              <a:spAutoFit/>
            </a:bodyPr>
            <a:lstStyle/>
            <a:p>
              <a:pPr>
                <a:defRPr/>
              </a:pPr>
              <a:endParaRPr lang="en-US" sz="1013">
                <a:solidFill>
                  <a:prstClr val="black"/>
                </a:solidFill>
                <a:latin typeface="Calibri"/>
              </a:endParaRPr>
            </a:p>
          </p:txBody>
        </p:sp>
        <p:sp>
          <p:nvSpPr>
            <p:cNvPr id="193" name="Line 43"/>
            <p:cNvSpPr>
              <a:spLocks noChangeShapeType="1"/>
            </p:cNvSpPr>
            <p:nvPr/>
          </p:nvSpPr>
          <p:spPr bwMode="auto">
            <a:xfrm>
              <a:off x="5443182" y="1430923"/>
              <a:ext cx="838200" cy="0"/>
            </a:xfrm>
            <a:prstGeom prst="line">
              <a:avLst/>
            </a:prstGeom>
            <a:noFill/>
            <a:ln w="38100">
              <a:solidFill>
                <a:sysClr val="windowText" lastClr="000000"/>
              </a:solidFill>
              <a:round/>
              <a:headEnd type="none" w="med" len="med"/>
              <a:tailEnd type="triangle" w="med" len="med"/>
            </a:ln>
            <a:effectLst/>
          </p:spPr>
          <p:txBody>
            <a:bodyPr>
              <a:spAutoFit/>
            </a:bodyPr>
            <a:lstStyle/>
            <a:p>
              <a:pPr>
                <a:defRPr/>
              </a:pPr>
              <a:endParaRPr lang="en-US" sz="1013">
                <a:solidFill>
                  <a:prstClr val="black"/>
                </a:solidFill>
                <a:latin typeface="Calibri"/>
              </a:endParaRPr>
            </a:p>
          </p:txBody>
        </p:sp>
        <p:sp>
          <p:nvSpPr>
            <p:cNvPr id="194" name="TextBox 193"/>
            <p:cNvSpPr txBox="1"/>
            <p:nvPr/>
          </p:nvSpPr>
          <p:spPr>
            <a:xfrm>
              <a:off x="5715000" y="810133"/>
              <a:ext cx="504981" cy="410367"/>
            </a:xfrm>
            <a:prstGeom prst="rect">
              <a:avLst/>
            </a:prstGeom>
            <a:noFill/>
          </p:spPr>
          <p:txBody>
            <a:bodyPr wrap="none" rtlCol="0">
              <a:spAutoFit/>
            </a:bodyPr>
            <a:lstStyle/>
            <a:p>
              <a:pPr>
                <a:defRPr/>
              </a:pPr>
              <a:r>
                <a:rPr lang="en-US" sz="900" dirty="0">
                  <a:solidFill>
                    <a:prstClr val="black"/>
                  </a:solidFill>
                  <a:latin typeface="Calibri"/>
                </a:rPr>
                <a:t>q</a:t>
              </a:r>
              <a:r>
                <a:rPr lang="en-US" sz="900" baseline="-25000" dirty="0">
                  <a:solidFill>
                    <a:prstClr val="black"/>
                  </a:solidFill>
                  <a:latin typeface="Calibri"/>
                </a:rPr>
                <a:t>1</a:t>
              </a:r>
            </a:p>
          </p:txBody>
        </p:sp>
        <p:sp>
          <p:nvSpPr>
            <p:cNvPr id="195" name="TextBox 194"/>
            <p:cNvSpPr txBox="1"/>
            <p:nvPr/>
          </p:nvSpPr>
          <p:spPr>
            <a:xfrm>
              <a:off x="5715000" y="1109245"/>
              <a:ext cx="493582" cy="410367"/>
            </a:xfrm>
            <a:prstGeom prst="rect">
              <a:avLst/>
            </a:prstGeom>
            <a:noFill/>
          </p:spPr>
          <p:txBody>
            <a:bodyPr wrap="none" rtlCol="0">
              <a:spAutoFit/>
            </a:bodyPr>
            <a:lstStyle/>
            <a:p>
              <a:pPr>
                <a:defRPr/>
              </a:pPr>
              <a:r>
                <a:rPr lang="en-US" sz="900" dirty="0">
                  <a:solidFill>
                    <a:prstClr val="black"/>
                  </a:solidFill>
                  <a:latin typeface="Calibri"/>
                </a:rPr>
                <a:t>a</a:t>
              </a:r>
              <a:r>
                <a:rPr lang="en-US" sz="900" baseline="-25000" dirty="0">
                  <a:solidFill>
                    <a:prstClr val="black"/>
                  </a:solidFill>
                  <a:latin typeface="Calibri"/>
                </a:rPr>
                <a:t>1</a:t>
              </a:r>
            </a:p>
          </p:txBody>
        </p:sp>
      </p:grpSp>
      <p:sp>
        <p:nvSpPr>
          <p:cNvPr id="5" name="Rectangular Callout 4"/>
          <p:cNvSpPr/>
          <p:nvPr/>
        </p:nvSpPr>
        <p:spPr>
          <a:xfrm>
            <a:off x="1430634" y="1669852"/>
            <a:ext cx="1134924" cy="1751695"/>
          </a:xfrm>
          <a:prstGeom prst="wedgeRectCallout">
            <a:avLst>
              <a:gd name="adj1" fmla="val 137639"/>
              <a:gd name="adj2" fmla="val -7846"/>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6" name="Content Placeholder 2"/>
          <p:cNvSpPr txBox="1">
            <a:spLocks/>
          </p:cNvSpPr>
          <p:nvPr/>
        </p:nvSpPr>
        <p:spPr>
          <a:xfrm>
            <a:off x="1700213" y="3614308"/>
            <a:ext cx="5915025" cy="588896"/>
          </a:xfrm>
          <a:prstGeom prst="rect">
            <a:avLst/>
          </a:prstGeom>
        </p:spPr>
        <p:txBody>
          <a:bodyPr vert="horz" lIns="51435" tIns="25718" rIns="51435" bIns="257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575" dirty="0"/>
          </a:p>
        </p:txBody>
      </p:sp>
      <p:grpSp>
        <p:nvGrpSpPr>
          <p:cNvPr id="4" name="Group 3"/>
          <p:cNvGrpSpPr/>
          <p:nvPr/>
        </p:nvGrpSpPr>
        <p:grpSpPr>
          <a:xfrm>
            <a:off x="3535842" y="1918260"/>
            <a:ext cx="2909950" cy="1332368"/>
            <a:chOff x="4055160" y="2267238"/>
            <a:chExt cx="5173244" cy="2368654"/>
          </a:xfrm>
        </p:grpSpPr>
        <p:grpSp>
          <p:nvGrpSpPr>
            <p:cNvPr id="147" name="Group 146"/>
            <p:cNvGrpSpPr/>
            <p:nvPr/>
          </p:nvGrpSpPr>
          <p:grpSpPr>
            <a:xfrm>
              <a:off x="4177348" y="2267238"/>
              <a:ext cx="5051056" cy="2368654"/>
              <a:chOff x="3149514" y="976657"/>
              <a:chExt cx="5051056" cy="2368654"/>
            </a:xfrm>
          </p:grpSpPr>
          <p:sp>
            <p:nvSpPr>
              <p:cNvPr id="148" name="Text Box 26"/>
              <p:cNvSpPr txBox="1">
                <a:spLocks noChangeArrowheads="1"/>
              </p:cNvSpPr>
              <p:nvPr/>
            </p:nvSpPr>
            <p:spPr bwMode="auto">
              <a:xfrm>
                <a:off x="3149514" y="2750276"/>
                <a:ext cx="1690491" cy="595035"/>
              </a:xfrm>
              <a:prstGeom prst="rect">
                <a:avLst/>
              </a:prstGeom>
              <a:noFill/>
              <a:ln w="25400">
                <a:noFill/>
                <a:miter lim="800000"/>
                <a:headEnd/>
                <a:tailEnd/>
              </a:ln>
              <a:effectLst/>
            </p:spPr>
            <p:txBody>
              <a:bodyPr wrap="none">
                <a:spAutoFit/>
              </a:bodyPr>
              <a:lstStyle/>
              <a:p>
                <a:pPr algn="ctr">
                  <a:defRPr/>
                </a:pPr>
                <a:r>
                  <a:rPr lang="en-US" sz="1575" dirty="0">
                    <a:solidFill>
                      <a:prstClr val="black"/>
                    </a:solidFill>
                    <a:latin typeface="Calibri"/>
                  </a:rPr>
                  <a:t>Database</a:t>
                </a:r>
                <a:endParaRPr lang="en-US" sz="1575" baseline="30000" dirty="0">
                  <a:solidFill>
                    <a:prstClr val="black"/>
                  </a:solidFill>
                  <a:latin typeface="Calibri"/>
                </a:endParaRPr>
              </a:p>
            </p:txBody>
          </p:sp>
          <p:sp>
            <p:nvSpPr>
              <p:cNvPr id="150" name="Text Box 26"/>
              <p:cNvSpPr txBox="1">
                <a:spLocks noChangeArrowheads="1"/>
              </p:cNvSpPr>
              <p:nvPr/>
            </p:nvSpPr>
            <p:spPr bwMode="auto">
              <a:xfrm>
                <a:off x="6108259" y="2750276"/>
                <a:ext cx="2092311" cy="595035"/>
              </a:xfrm>
              <a:prstGeom prst="rect">
                <a:avLst/>
              </a:prstGeom>
              <a:noFill/>
              <a:ln w="25400">
                <a:noFill/>
                <a:miter lim="800000"/>
                <a:headEnd/>
                <a:tailEnd/>
              </a:ln>
              <a:effectLst/>
            </p:spPr>
            <p:txBody>
              <a:bodyPr wrap="none">
                <a:spAutoFit/>
              </a:bodyPr>
              <a:lstStyle/>
              <a:p>
                <a:pPr algn="ctr">
                  <a:defRPr/>
                </a:pPr>
                <a:r>
                  <a:rPr lang="en-US" sz="1575" dirty="0">
                    <a:solidFill>
                      <a:prstClr val="black"/>
                    </a:solidFill>
                    <a:latin typeface="Calibri"/>
                  </a:rPr>
                  <a:t>data analyst</a:t>
                </a:r>
                <a:endParaRPr lang="en-US" sz="1575" baseline="30000" dirty="0">
                  <a:solidFill>
                    <a:prstClr val="black"/>
                  </a:solidFill>
                  <a:latin typeface="Calibri"/>
                </a:endParaRPr>
              </a:p>
            </p:txBody>
          </p:sp>
          <p:sp>
            <p:nvSpPr>
              <p:cNvPr id="168" name="Text Box 44"/>
              <p:cNvSpPr txBox="1">
                <a:spLocks noChangeArrowheads="1"/>
              </p:cNvSpPr>
              <p:nvPr/>
            </p:nvSpPr>
            <p:spPr bwMode="auto">
              <a:xfrm>
                <a:off x="4547574" y="1505635"/>
                <a:ext cx="724416" cy="718146"/>
              </a:xfrm>
              <a:prstGeom prst="rect">
                <a:avLst/>
              </a:prstGeom>
              <a:noFill/>
              <a:ln w="25400">
                <a:noFill/>
                <a:miter lim="800000"/>
                <a:headEnd/>
                <a:tailEnd/>
              </a:ln>
              <a:effectLst/>
            </p:spPr>
            <p:txBody>
              <a:bodyPr wrap="none">
                <a:spAutoFit/>
              </a:bodyPr>
              <a:lstStyle/>
              <a:p>
                <a:pPr algn="ctr">
                  <a:defRPr/>
                </a:pPr>
                <a:r>
                  <a:rPr lang="en-US" sz="2025" dirty="0">
                    <a:solidFill>
                      <a:prstClr val="white"/>
                    </a:solidFill>
                    <a:latin typeface="Calibri"/>
                  </a:rPr>
                  <a:t>M</a:t>
                </a:r>
              </a:p>
            </p:txBody>
          </p:sp>
          <p:grpSp>
            <p:nvGrpSpPr>
              <p:cNvPr id="152" name="Group 151"/>
              <p:cNvGrpSpPr/>
              <p:nvPr/>
            </p:nvGrpSpPr>
            <p:grpSpPr>
              <a:xfrm>
                <a:off x="5410200" y="1371600"/>
                <a:ext cx="881418" cy="1536538"/>
                <a:chOff x="5410200" y="1371600"/>
                <a:chExt cx="881418" cy="1536538"/>
              </a:xfrm>
            </p:grpSpPr>
            <p:grpSp>
              <p:nvGrpSpPr>
                <p:cNvPr id="156" name="Group 155"/>
                <p:cNvGrpSpPr/>
                <p:nvPr/>
              </p:nvGrpSpPr>
              <p:grpSpPr>
                <a:xfrm>
                  <a:off x="5410200" y="1371600"/>
                  <a:ext cx="881418" cy="1291015"/>
                  <a:chOff x="5410200" y="1371600"/>
                  <a:chExt cx="881418" cy="1291015"/>
                </a:xfrm>
              </p:grpSpPr>
              <p:sp>
                <p:nvSpPr>
                  <p:cNvPr id="158" name="Line 43"/>
                  <p:cNvSpPr>
                    <a:spLocks noChangeShapeType="1"/>
                  </p:cNvSpPr>
                  <p:nvPr/>
                </p:nvSpPr>
                <p:spPr bwMode="auto">
                  <a:xfrm>
                    <a:off x="5410200" y="1707879"/>
                    <a:ext cx="838200" cy="0"/>
                  </a:xfrm>
                  <a:prstGeom prst="line">
                    <a:avLst/>
                  </a:prstGeom>
                  <a:noFill/>
                  <a:ln w="38100">
                    <a:solidFill>
                      <a:sysClr val="windowText" lastClr="000000"/>
                    </a:solidFill>
                    <a:round/>
                    <a:headEnd type="triangle" w="med" len="med"/>
                    <a:tailEnd type="none" w="med" len="med"/>
                  </a:ln>
                  <a:effectLst/>
                </p:spPr>
                <p:txBody>
                  <a:bodyPr>
                    <a:spAutoFit/>
                  </a:bodyPr>
                  <a:lstStyle/>
                  <a:p>
                    <a:pPr>
                      <a:defRPr/>
                    </a:pPr>
                    <a:endParaRPr lang="en-US" sz="1013">
                      <a:solidFill>
                        <a:prstClr val="black"/>
                      </a:solidFill>
                      <a:latin typeface="Calibri"/>
                    </a:endParaRPr>
                  </a:p>
                </p:txBody>
              </p:sp>
              <p:sp>
                <p:nvSpPr>
                  <p:cNvPr id="159" name="Line 43"/>
                  <p:cNvSpPr>
                    <a:spLocks noChangeShapeType="1"/>
                  </p:cNvSpPr>
                  <p:nvPr/>
                </p:nvSpPr>
                <p:spPr bwMode="auto">
                  <a:xfrm>
                    <a:off x="5453418" y="2009267"/>
                    <a:ext cx="838200" cy="0"/>
                  </a:xfrm>
                  <a:prstGeom prst="line">
                    <a:avLst/>
                  </a:prstGeom>
                  <a:noFill/>
                  <a:ln w="38100">
                    <a:solidFill>
                      <a:sysClr val="windowText" lastClr="000000"/>
                    </a:solidFill>
                    <a:round/>
                    <a:headEnd type="none" w="med" len="med"/>
                    <a:tailEnd type="triangle" w="med" len="med"/>
                  </a:ln>
                  <a:effectLst/>
                </p:spPr>
                <p:txBody>
                  <a:bodyPr>
                    <a:spAutoFit/>
                  </a:bodyPr>
                  <a:lstStyle/>
                  <a:p>
                    <a:pPr>
                      <a:defRPr/>
                    </a:pPr>
                    <a:endParaRPr lang="en-US" sz="1013">
                      <a:solidFill>
                        <a:prstClr val="black"/>
                      </a:solidFill>
                      <a:latin typeface="Calibri"/>
                    </a:endParaRPr>
                  </a:p>
                </p:txBody>
              </p:sp>
              <p:sp>
                <p:nvSpPr>
                  <p:cNvPr id="160" name="TextBox 159"/>
                  <p:cNvSpPr txBox="1"/>
                  <p:nvPr/>
                </p:nvSpPr>
                <p:spPr>
                  <a:xfrm>
                    <a:off x="5715000" y="1371600"/>
                    <a:ext cx="504981" cy="410368"/>
                  </a:xfrm>
                  <a:prstGeom prst="rect">
                    <a:avLst/>
                  </a:prstGeom>
                  <a:noFill/>
                </p:spPr>
                <p:txBody>
                  <a:bodyPr wrap="none" rtlCol="0">
                    <a:spAutoFit/>
                  </a:bodyPr>
                  <a:lstStyle/>
                  <a:p>
                    <a:pPr>
                      <a:defRPr/>
                    </a:pPr>
                    <a:r>
                      <a:rPr lang="en-US" sz="900" dirty="0">
                        <a:solidFill>
                          <a:prstClr val="black"/>
                        </a:solidFill>
                        <a:latin typeface="Calibri"/>
                      </a:rPr>
                      <a:t>q</a:t>
                    </a:r>
                    <a:r>
                      <a:rPr lang="en-US" sz="900" baseline="-25000" dirty="0">
                        <a:solidFill>
                          <a:prstClr val="black"/>
                        </a:solidFill>
                        <a:latin typeface="Calibri"/>
                      </a:rPr>
                      <a:t>2</a:t>
                    </a:r>
                  </a:p>
                </p:txBody>
              </p:sp>
              <p:sp>
                <p:nvSpPr>
                  <p:cNvPr id="161" name="TextBox 160"/>
                  <p:cNvSpPr txBox="1"/>
                  <p:nvPr/>
                </p:nvSpPr>
                <p:spPr>
                  <a:xfrm>
                    <a:off x="5735003" y="1670713"/>
                    <a:ext cx="493582" cy="410368"/>
                  </a:xfrm>
                  <a:prstGeom prst="rect">
                    <a:avLst/>
                  </a:prstGeom>
                  <a:noFill/>
                </p:spPr>
                <p:txBody>
                  <a:bodyPr wrap="none" rtlCol="0">
                    <a:spAutoFit/>
                  </a:bodyPr>
                  <a:lstStyle/>
                  <a:p>
                    <a:pPr>
                      <a:defRPr/>
                    </a:pPr>
                    <a:r>
                      <a:rPr lang="en-US" sz="900" dirty="0">
                        <a:solidFill>
                          <a:prstClr val="black"/>
                        </a:solidFill>
                        <a:latin typeface="Calibri"/>
                      </a:rPr>
                      <a:t>a</a:t>
                    </a:r>
                    <a:r>
                      <a:rPr lang="en-US" sz="900" baseline="-25000" dirty="0">
                        <a:solidFill>
                          <a:prstClr val="black"/>
                        </a:solidFill>
                        <a:latin typeface="Calibri"/>
                      </a:rPr>
                      <a:t>2</a:t>
                    </a:r>
                  </a:p>
                </p:txBody>
              </p:sp>
              <p:sp>
                <p:nvSpPr>
                  <p:cNvPr id="162" name="Line 43"/>
                  <p:cNvSpPr>
                    <a:spLocks noChangeShapeType="1"/>
                  </p:cNvSpPr>
                  <p:nvPr/>
                </p:nvSpPr>
                <p:spPr bwMode="auto">
                  <a:xfrm>
                    <a:off x="5410200" y="2289412"/>
                    <a:ext cx="838200" cy="0"/>
                  </a:xfrm>
                  <a:prstGeom prst="line">
                    <a:avLst/>
                  </a:prstGeom>
                  <a:noFill/>
                  <a:ln w="38100">
                    <a:solidFill>
                      <a:sysClr val="windowText" lastClr="000000"/>
                    </a:solidFill>
                    <a:round/>
                    <a:headEnd type="triangle" w="med" len="med"/>
                    <a:tailEnd type="none" w="med" len="med"/>
                  </a:ln>
                  <a:effectLst/>
                </p:spPr>
                <p:txBody>
                  <a:bodyPr>
                    <a:spAutoFit/>
                  </a:bodyPr>
                  <a:lstStyle/>
                  <a:p>
                    <a:pPr>
                      <a:defRPr/>
                    </a:pPr>
                    <a:endParaRPr lang="en-US" sz="1013">
                      <a:solidFill>
                        <a:prstClr val="black"/>
                      </a:solidFill>
                      <a:latin typeface="Calibri"/>
                    </a:endParaRPr>
                  </a:p>
                </p:txBody>
              </p:sp>
              <p:sp>
                <p:nvSpPr>
                  <p:cNvPr id="163" name="Line 43"/>
                  <p:cNvSpPr>
                    <a:spLocks noChangeShapeType="1"/>
                  </p:cNvSpPr>
                  <p:nvPr/>
                </p:nvSpPr>
                <p:spPr bwMode="auto">
                  <a:xfrm>
                    <a:off x="5443182" y="2590800"/>
                    <a:ext cx="838200" cy="0"/>
                  </a:xfrm>
                  <a:prstGeom prst="line">
                    <a:avLst/>
                  </a:prstGeom>
                  <a:noFill/>
                  <a:ln w="38100">
                    <a:solidFill>
                      <a:sysClr val="windowText" lastClr="000000"/>
                    </a:solidFill>
                    <a:round/>
                    <a:headEnd type="none" w="med" len="med"/>
                    <a:tailEnd type="triangle" w="med" len="med"/>
                  </a:ln>
                  <a:effectLst/>
                </p:spPr>
                <p:txBody>
                  <a:bodyPr>
                    <a:spAutoFit/>
                  </a:bodyPr>
                  <a:lstStyle/>
                  <a:p>
                    <a:pPr>
                      <a:defRPr/>
                    </a:pPr>
                    <a:endParaRPr lang="en-US" sz="1013">
                      <a:solidFill>
                        <a:prstClr val="black"/>
                      </a:solidFill>
                      <a:latin typeface="Calibri"/>
                    </a:endParaRPr>
                  </a:p>
                </p:txBody>
              </p:sp>
              <p:sp>
                <p:nvSpPr>
                  <p:cNvPr id="164" name="TextBox 163"/>
                  <p:cNvSpPr txBox="1"/>
                  <p:nvPr/>
                </p:nvSpPr>
                <p:spPr>
                  <a:xfrm>
                    <a:off x="5724769" y="1953132"/>
                    <a:ext cx="504981" cy="410368"/>
                  </a:xfrm>
                  <a:prstGeom prst="rect">
                    <a:avLst/>
                  </a:prstGeom>
                  <a:noFill/>
                </p:spPr>
                <p:txBody>
                  <a:bodyPr wrap="none" rtlCol="0">
                    <a:spAutoFit/>
                  </a:bodyPr>
                  <a:lstStyle/>
                  <a:p>
                    <a:pPr>
                      <a:defRPr/>
                    </a:pPr>
                    <a:r>
                      <a:rPr lang="en-US" sz="900" dirty="0">
                        <a:solidFill>
                          <a:prstClr val="black"/>
                        </a:solidFill>
                        <a:latin typeface="Calibri"/>
                      </a:rPr>
                      <a:t>q</a:t>
                    </a:r>
                    <a:r>
                      <a:rPr lang="en-US" sz="900" baseline="-25000" dirty="0">
                        <a:solidFill>
                          <a:prstClr val="black"/>
                        </a:solidFill>
                        <a:latin typeface="Calibri"/>
                      </a:rPr>
                      <a:t>3</a:t>
                    </a:r>
                  </a:p>
                </p:txBody>
              </p:sp>
              <p:sp>
                <p:nvSpPr>
                  <p:cNvPr id="165" name="TextBox 164"/>
                  <p:cNvSpPr txBox="1"/>
                  <p:nvPr/>
                </p:nvSpPr>
                <p:spPr>
                  <a:xfrm>
                    <a:off x="5735003" y="2252247"/>
                    <a:ext cx="493582" cy="410368"/>
                  </a:xfrm>
                  <a:prstGeom prst="rect">
                    <a:avLst/>
                  </a:prstGeom>
                  <a:noFill/>
                </p:spPr>
                <p:txBody>
                  <a:bodyPr wrap="none" rtlCol="0">
                    <a:spAutoFit/>
                  </a:bodyPr>
                  <a:lstStyle/>
                  <a:p>
                    <a:pPr>
                      <a:defRPr/>
                    </a:pPr>
                    <a:r>
                      <a:rPr lang="en-US" sz="900" dirty="0">
                        <a:solidFill>
                          <a:prstClr val="black"/>
                        </a:solidFill>
                        <a:latin typeface="Calibri"/>
                      </a:rPr>
                      <a:t>a</a:t>
                    </a:r>
                    <a:r>
                      <a:rPr lang="en-US" sz="900" baseline="-25000" dirty="0">
                        <a:solidFill>
                          <a:prstClr val="black"/>
                        </a:solidFill>
                        <a:latin typeface="Calibri"/>
                      </a:rPr>
                      <a:t>3</a:t>
                    </a:r>
                  </a:p>
                </p:txBody>
              </p:sp>
            </p:grpSp>
            <p:cxnSp>
              <p:nvCxnSpPr>
                <p:cNvPr id="157" name="Straight Connector 156"/>
                <p:cNvCxnSpPr/>
                <p:nvPr/>
              </p:nvCxnSpPr>
              <p:spPr>
                <a:xfrm>
                  <a:off x="5894199" y="2644282"/>
                  <a:ext cx="0" cy="263856"/>
                </a:xfrm>
                <a:prstGeom prst="line">
                  <a:avLst/>
                </a:prstGeom>
                <a:noFill/>
                <a:ln w="38100" cap="flat" cmpd="sng" algn="ctr">
                  <a:solidFill>
                    <a:sysClr val="windowText" lastClr="000000"/>
                  </a:solidFill>
                  <a:prstDash val="sysDot"/>
                </a:ln>
                <a:effectLst/>
              </p:spPr>
            </p:cxnSp>
          </p:grpSp>
          <p:pic>
            <p:nvPicPr>
              <p:cNvPr id="154" name="Picture 4" descr="C:\Users\salilv\AppData\Local\Microsoft\Windows\Temporary Internet Files\Content.IE5\AZQEMEKK\MC90038884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576439" y="976657"/>
                <a:ext cx="1031443" cy="18278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3" name="Group 52"/>
            <p:cNvGrpSpPr>
              <a:grpSpLocks/>
            </p:cNvGrpSpPr>
            <p:nvPr/>
          </p:nvGrpSpPr>
          <p:grpSpPr bwMode="auto">
            <a:xfrm>
              <a:off x="4055160" y="2283270"/>
              <a:ext cx="1905000" cy="1763714"/>
              <a:chOff x="1152" y="908"/>
              <a:chExt cx="1200" cy="1111"/>
            </a:xfrm>
            <a:solidFill>
              <a:srgbClr val="00B050"/>
            </a:solidFill>
          </p:grpSpPr>
          <p:grpSp>
            <p:nvGrpSpPr>
              <p:cNvPr id="54" name="Group 53"/>
              <p:cNvGrpSpPr>
                <a:grpSpLocks/>
              </p:cNvGrpSpPr>
              <p:nvPr/>
            </p:nvGrpSpPr>
            <p:grpSpPr bwMode="auto">
              <a:xfrm>
                <a:off x="1152" y="1292"/>
                <a:ext cx="1200" cy="727"/>
                <a:chOff x="1152" y="860"/>
                <a:chExt cx="1200" cy="727"/>
              </a:xfrm>
              <a:grpFill/>
            </p:grpSpPr>
            <p:grpSp>
              <p:nvGrpSpPr>
                <p:cNvPr id="66" name="Group 5"/>
                <p:cNvGrpSpPr>
                  <a:grpSpLocks/>
                </p:cNvGrpSpPr>
                <p:nvPr/>
              </p:nvGrpSpPr>
              <p:grpSpPr bwMode="auto">
                <a:xfrm>
                  <a:off x="1152" y="1052"/>
                  <a:ext cx="1200" cy="535"/>
                  <a:chOff x="1152" y="1052"/>
                  <a:chExt cx="1200" cy="535"/>
                </a:xfrm>
                <a:grpFill/>
              </p:grpSpPr>
              <p:sp>
                <p:nvSpPr>
                  <p:cNvPr id="72" name="Oval 6"/>
                  <p:cNvSpPr>
                    <a:spLocks noChangeArrowheads="1"/>
                  </p:cNvSpPr>
                  <p:nvPr/>
                </p:nvSpPr>
                <p:spPr bwMode="auto">
                  <a:xfrm>
                    <a:off x="1152" y="1196"/>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73" name="Oval 7"/>
                  <p:cNvSpPr>
                    <a:spLocks noChangeArrowheads="1"/>
                  </p:cNvSpPr>
                  <p:nvPr/>
                </p:nvSpPr>
                <p:spPr bwMode="auto">
                  <a:xfrm>
                    <a:off x="1152" y="1148"/>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74" name="Oval 8"/>
                  <p:cNvSpPr>
                    <a:spLocks noChangeArrowheads="1"/>
                  </p:cNvSpPr>
                  <p:nvPr/>
                </p:nvSpPr>
                <p:spPr bwMode="auto">
                  <a:xfrm>
                    <a:off x="1152" y="1100"/>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75" name="Oval 9"/>
                  <p:cNvSpPr>
                    <a:spLocks noChangeArrowheads="1"/>
                  </p:cNvSpPr>
                  <p:nvPr/>
                </p:nvSpPr>
                <p:spPr bwMode="auto">
                  <a:xfrm>
                    <a:off x="1152" y="1052"/>
                    <a:ext cx="1200" cy="391"/>
                  </a:xfrm>
                  <a:prstGeom prst="ellipse">
                    <a:avLst/>
                  </a:prstGeom>
                  <a:grpFill/>
                  <a:ln w="25400">
                    <a:solidFill>
                      <a:schemeClr val="bg1"/>
                    </a:solidFill>
                    <a:round/>
                    <a:headEnd/>
                    <a:tailEnd/>
                  </a:ln>
                  <a:effectLst/>
                </p:spPr>
                <p:txBody>
                  <a:bodyPr anchor="ctr">
                    <a:spAutoFit/>
                  </a:bodyPr>
                  <a:lstStyle/>
                  <a:p>
                    <a:endParaRPr lang="en-US" sz="1013"/>
                  </a:p>
                </p:txBody>
              </p:sp>
            </p:grpSp>
            <p:grpSp>
              <p:nvGrpSpPr>
                <p:cNvPr id="67" name="Group 10"/>
                <p:cNvGrpSpPr>
                  <a:grpSpLocks/>
                </p:cNvGrpSpPr>
                <p:nvPr/>
              </p:nvGrpSpPr>
              <p:grpSpPr bwMode="auto">
                <a:xfrm>
                  <a:off x="1152" y="860"/>
                  <a:ext cx="1200" cy="535"/>
                  <a:chOff x="1152" y="1052"/>
                  <a:chExt cx="1200" cy="535"/>
                </a:xfrm>
                <a:grpFill/>
              </p:grpSpPr>
              <p:sp>
                <p:nvSpPr>
                  <p:cNvPr id="68" name="Oval 11"/>
                  <p:cNvSpPr>
                    <a:spLocks noChangeArrowheads="1"/>
                  </p:cNvSpPr>
                  <p:nvPr/>
                </p:nvSpPr>
                <p:spPr bwMode="auto">
                  <a:xfrm>
                    <a:off x="1152" y="1196"/>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9" name="Oval 12"/>
                  <p:cNvSpPr>
                    <a:spLocks noChangeArrowheads="1"/>
                  </p:cNvSpPr>
                  <p:nvPr/>
                </p:nvSpPr>
                <p:spPr bwMode="auto">
                  <a:xfrm>
                    <a:off x="1152" y="1148"/>
                    <a:ext cx="1200" cy="391"/>
                  </a:xfrm>
                  <a:prstGeom prst="ellipse">
                    <a:avLst/>
                  </a:prstGeom>
                  <a:grpFill/>
                  <a:ln w="25400">
                    <a:solidFill>
                      <a:schemeClr val="bg1"/>
                    </a:solidFill>
                    <a:round/>
                    <a:headEnd/>
                    <a:tailEnd/>
                  </a:ln>
                  <a:effectLst/>
                </p:spPr>
                <p:txBody>
                  <a:bodyPr anchor="ctr">
                    <a:spAutoFit/>
                  </a:bodyPr>
                  <a:lstStyle/>
                  <a:p>
                    <a:endParaRPr lang="en-US" sz="1013" dirty="0"/>
                  </a:p>
                </p:txBody>
              </p:sp>
              <p:sp>
                <p:nvSpPr>
                  <p:cNvPr id="70" name="Oval 13"/>
                  <p:cNvSpPr>
                    <a:spLocks noChangeArrowheads="1"/>
                  </p:cNvSpPr>
                  <p:nvPr/>
                </p:nvSpPr>
                <p:spPr bwMode="auto">
                  <a:xfrm>
                    <a:off x="1152" y="1100"/>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71" name="Oval 14"/>
                  <p:cNvSpPr>
                    <a:spLocks noChangeArrowheads="1"/>
                  </p:cNvSpPr>
                  <p:nvPr/>
                </p:nvSpPr>
                <p:spPr bwMode="auto">
                  <a:xfrm>
                    <a:off x="1152" y="1052"/>
                    <a:ext cx="1200" cy="391"/>
                  </a:xfrm>
                  <a:prstGeom prst="ellipse">
                    <a:avLst/>
                  </a:prstGeom>
                  <a:grpFill/>
                  <a:ln w="25400">
                    <a:solidFill>
                      <a:schemeClr val="bg1"/>
                    </a:solidFill>
                    <a:round/>
                    <a:headEnd/>
                    <a:tailEnd/>
                  </a:ln>
                  <a:effectLst/>
                </p:spPr>
                <p:txBody>
                  <a:bodyPr anchor="ctr">
                    <a:spAutoFit/>
                  </a:bodyPr>
                  <a:lstStyle/>
                  <a:p>
                    <a:endParaRPr lang="en-US" sz="1013"/>
                  </a:p>
                </p:txBody>
              </p:sp>
            </p:grpSp>
          </p:grpSp>
          <p:grpSp>
            <p:nvGrpSpPr>
              <p:cNvPr id="55" name="Group 15"/>
              <p:cNvGrpSpPr>
                <a:grpSpLocks/>
              </p:cNvGrpSpPr>
              <p:nvPr/>
            </p:nvGrpSpPr>
            <p:grpSpPr bwMode="auto">
              <a:xfrm>
                <a:off x="1152" y="908"/>
                <a:ext cx="1200" cy="727"/>
                <a:chOff x="1152" y="860"/>
                <a:chExt cx="1200" cy="727"/>
              </a:xfrm>
              <a:grpFill/>
            </p:grpSpPr>
            <p:grpSp>
              <p:nvGrpSpPr>
                <p:cNvPr id="56" name="Group 16"/>
                <p:cNvGrpSpPr>
                  <a:grpSpLocks/>
                </p:cNvGrpSpPr>
                <p:nvPr/>
              </p:nvGrpSpPr>
              <p:grpSpPr bwMode="auto">
                <a:xfrm>
                  <a:off x="1152" y="1052"/>
                  <a:ext cx="1200" cy="535"/>
                  <a:chOff x="1152" y="1052"/>
                  <a:chExt cx="1200" cy="535"/>
                </a:xfrm>
                <a:grpFill/>
              </p:grpSpPr>
              <p:sp>
                <p:nvSpPr>
                  <p:cNvPr id="62" name="Oval 17"/>
                  <p:cNvSpPr>
                    <a:spLocks noChangeArrowheads="1"/>
                  </p:cNvSpPr>
                  <p:nvPr/>
                </p:nvSpPr>
                <p:spPr bwMode="auto">
                  <a:xfrm>
                    <a:off x="1152" y="1196"/>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3" name="Oval 18"/>
                  <p:cNvSpPr>
                    <a:spLocks noChangeArrowheads="1"/>
                  </p:cNvSpPr>
                  <p:nvPr/>
                </p:nvSpPr>
                <p:spPr bwMode="auto">
                  <a:xfrm>
                    <a:off x="1152" y="1148"/>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4" name="Oval 19"/>
                  <p:cNvSpPr>
                    <a:spLocks noChangeArrowheads="1"/>
                  </p:cNvSpPr>
                  <p:nvPr/>
                </p:nvSpPr>
                <p:spPr bwMode="auto">
                  <a:xfrm>
                    <a:off x="1152" y="1100"/>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5" name="Oval 20"/>
                  <p:cNvSpPr>
                    <a:spLocks noChangeArrowheads="1"/>
                  </p:cNvSpPr>
                  <p:nvPr/>
                </p:nvSpPr>
                <p:spPr bwMode="auto">
                  <a:xfrm>
                    <a:off x="1152" y="1052"/>
                    <a:ext cx="1200" cy="391"/>
                  </a:xfrm>
                  <a:prstGeom prst="ellipse">
                    <a:avLst/>
                  </a:prstGeom>
                  <a:grpFill/>
                  <a:ln w="25400">
                    <a:solidFill>
                      <a:schemeClr val="bg1"/>
                    </a:solidFill>
                    <a:round/>
                    <a:headEnd/>
                    <a:tailEnd/>
                  </a:ln>
                  <a:effectLst/>
                </p:spPr>
                <p:txBody>
                  <a:bodyPr anchor="ctr">
                    <a:spAutoFit/>
                  </a:bodyPr>
                  <a:lstStyle/>
                  <a:p>
                    <a:endParaRPr lang="en-US" sz="1013"/>
                  </a:p>
                </p:txBody>
              </p:sp>
            </p:grpSp>
            <p:grpSp>
              <p:nvGrpSpPr>
                <p:cNvPr id="57" name="Group 21"/>
                <p:cNvGrpSpPr>
                  <a:grpSpLocks/>
                </p:cNvGrpSpPr>
                <p:nvPr/>
              </p:nvGrpSpPr>
              <p:grpSpPr bwMode="auto">
                <a:xfrm>
                  <a:off x="1152" y="860"/>
                  <a:ext cx="1200" cy="535"/>
                  <a:chOff x="1152" y="1052"/>
                  <a:chExt cx="1200" cy="535"/>
                </a:xfrm>
                <a:grpFill/>
              </p:grpSpPr>
              <p:sp>
                <p:nvSpPr>
                  <p:cNvPr id="58" name="Oval 22"/>
                  <p:cNvSpPr>
                    <a:spLocks noChangeArrowheads="1"/>
                  </p:cNvSpPr>
                  <p:nvPr/>
                </p:nvSpPr>
                <p:spPr bwMode="auto">
                  <a:xfrm>
                    <a:off x="1152" y="1196"/>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59" name="Oval 23"/>
                  <p:cNvSpPr>
                    <a:spLocks noChangeArrowheads="1"/>
                  </p:cNvSpPr>
                  <p:nvPr/>
                </p:nvSpPr>
                <p:spPr bwMode="auto">
                  <a:xfrm>
                    <a:off x="1152" y="1148"/>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0" name="Oval 24"/>
                  <p:cNvSpPr>
                    <a:spLocks noChangeArrowheads="1"/>
                  </p:cNvSpPr>
                  <p:nvPr/>
                </p:nvSpPr>
                <p:spPr bwMode="auto">
                  <a:xfrm>
                    <a:off x="1152" y="1100"/>
                    <a:ext cx="1200" cy="391"/>
                  </a:xfrm>
                  <a:prstGeom prst="ellipse">
                    <a:avLst/>
                  </a:prstGeom>
                  <a:grpFill/>
                  <a:ln w="25400">
                    <a:solidFill>
                      <a:schemeClr val="bg1"/>
                    </a:solidFill>
                    <a:round/>
                    <a:headEnd/>
                    <a:tailEnd/>
                  </a:ln>
                  <a:effectLst/>
                </p:spPr>
                <p:txBody>
                  <a:bodyPr anchor="ctr">
                    <a:spAutoFit/>
                  </a:bodyPr>
                  <a:lstStyle/>
                  <a:p>
                    <a:endParaRPr lang="en-US" sz="1013"/>
                  </a:p>
                </p:txBody>
              </p:sp>
              <p:sp>
                <p:nvSpPr>
                  <p:cNvPr id="61" name="Oval 25"/>
                  <p:cNvSpPr>
                    <a:spLocks noChangeArrowheads="1"/>
                  </p:cNvSpPr>
                  <p:nvPr/>
                </p:nvSpPr>
                <p:spPr bwMode="auto">
                  <a:xfrm>
                    <a:off x="1152" y="1052"/>
                    <a:ext cx="1200" cy="391"/>
                  </a:xfrm>
                  <a:prstGeom prst="ellipse">
                    <a:avLst/>
                  </a:prstGeom>
                  <a:grpFill/>
                  <a:ln w="25400">
                    <a:solidFill>
                      <a:schemeClr val="bg1"/>
                    </a:solidFill>
                    <a:round/>
                    <a:headEnd/>
                    <a:tailEnd/>
                  </a:ln>
                  <a:effectLst/>
                </p:spPr>
                <p:txBody>
                  <a:bodyPr anchor="ctr">
                    <a:spAutoFit/>
                  </a:bodyPr>
                  <a:lstStyle/>
                  <a:p>
                    <a:endParaRPr lang="en-US" sz="1013"/>
                  </a:p>
                </p:txBody>
              </p:sp>
            </p:grpSp>
          </p:grpSp>
        </p:grpSp>
      </p:grpSp>
    </p:spTree>
    <p:extLst>
      <p:ext uri="{BB962C8B-B14F-4D97-AF65-F5344CB8AC3E}">
        <p14:creationId xmlns:p14="http://schemas.microsoft.com/office/powerpoint/2010/main" val="311337124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122938</TotalTime>
  <Words>1106</Words>
  <Application>Microsoft Macintosh PowerPoint</Application>
  <PresentationFormat>On-screen Show (16:9)</PresentationFormat>
  <Paragraphs>202</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Architects Daughter</vt:lpstr>
      <vt:lpstr>Droid Sans</vt:lpstr>
      <vt:lpstr>Cambria Math</vt:lpstr>
      <vt:lpstr>Calibri</vt:lpstr>
      <vt:lpstr>Simple Light</vt:lpstr>
      <vt:lpstr>Acceptance Remarks</vt:lpstr>
      <vt:lpstr>Statistics “Feel” Private</vt:lpstr>
      <vt:lpstr>Statistics “Feel” Private</vt:lpstr>
      <vt:lpstr>“Statistical” Privacy for All Computations</vt:lpstr>
      <vt:lpstr>Privacy-Preserving Data Analysis?</vt:lpstr>
      <vt:lpstr>Privacy-Preserving Data Analysis?</vt:lpstr>
      <vt:lpstr>Privacy-Preserving Data Analysis?</vt:lpstr>
      <vt:lpstr>Privacy-Preserving Data Analysis?</vt:lpstr>
      <vt:lpstr>Privacy-Preserving Data Analysis?</vt:lpstr>
      <vt:lpstr>Differential Privacy</vt:lpstr>
      <vt:lpstr>Differential Privacy</vt:lpstr>
      <vt:lpstr>Differential Privacy</vt:lpstr>
      <vt:lpstr>Differential Privacy</vt:lpstr>
      <vt:lpstr>Our Decisions</vt:lpstr>
      <vt:lpstr>Teachings vs Participation</vt:lpstr>
      <vt:lpstr>Key Properties of Differential Privacy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Cynthia Dwork</dc:creator>
  <cp:lastModifiedBy>Tuan Nguyen</cp:lastModifiedBy>
  <cp:revision>2111</cp:revision>
  <cp:lastPrinted>2025-10-14T15:37:15Z</cp:lastPrinted>
  <dcterms:modified xsi:type="dcterms:W3CDTF">2026-05-04T03:57:57Z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dwork@microsoft.com</vt:lpwstr>
  </property>
  <property fmtid="{D5CDD505-2E9C-101B-9397-08002B2CF9AE}" pid="5" name="MSIP_Label_f42aa342-8706-4288-bd11-ebb85995028c_SetDate">
    <vt:lpwstr>2018-05-08T14:36:35.7211372Z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