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xlsx" ContentType="application/vnd.openxmlformats-officedocument.spreadsheetml.sheet"/>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85" r:id="rId2"/>
    <p:sldId id="283" r:id="rId3"/>
    <p:sldId id="330" r:id="rId4"/>
    <p:sldId id="333" r:id="rId5"/>
    <p:sldId id="308" r:id="rId6"/>
    <p:sldId id="334" r:id="rId7"/>
    <p:sldId id="335" r:id="rId8"/>
    <p:sldId id="304" r:id="rId9"/>
    <p:sldId id="303" r:id="rId10"/>
    <p:sldId id="282" r:id="rId11"/>
    <p:sldId id="307" r:id="rId12"/>
    <p:sldId id="265" r:id="rId13"/>
    <p:sldId id="272" r:id="rId14"/>
    <p:sldId id="273" r:id="rId15"/>
    <p:sldId id="336" r:id="rId16"/>
    <p:sldId id="30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4" autoAdjust="0"/>
    <p:restoredTop sz="78134" autoAdjust="0"/>
  </p:normalViewPr>
  <p:slideViewPr>
    <p:cSldViewPr snapToGrid="0" snapToObjects="1">
      <p:cViewPr>
        <p:scale>
          <a:sx n="100" d="100"/>
          <a:sy n="100" d="100"/>
        </p:scale>
        <p:origin x="-2968" y="-1096"/>
      </p:cViewPr>
      <p:guideLst>
        <p:guide orient="horz" pos="2160"/>
        <p:guide pos="2880"/>
      </p:guideLst>
    </p:cSldViewPr>
  </p:slideViewPr>
  <p:notesTextViewPr>
    <p:cViewPr>
      <p:scale>
        <a:sx n="170" d="100"/>
        <a:sy n="170" d="100"/>
      </p:scale>
      <p:origin x="0" y="0"/>
    </p:cViewPr>
  </p:notesTextViewPr>
  <p:sorterViewPr>
    <p:cViewPr>
      <p:scale>
        <a:sx n="223" d="100"/>
        <a:sy n="223" d="100"/>
      </p:scale>
      <p:origin x="0" y="147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manualLayout>
          <c:layoutTarget val="inner"/>
          <c:xMode val="edge"/>
          <c:yMode val="edge"/>
          <c:x val="0.0941490473413045"/>
          <c:y val="0.0927934111187371"/>
          <c:w val="0.885789224263634"/>
          <c:h val="0.738027983290009"/>
        </c:manualLayout>
      </c:layout>
      <c:lineChart>
        <c:grouping val="standard"/>
        <c:varyColors val="0"/>
        <c:ser>
          <c:idx val="0"/>
          <c:order val="0"/>
          <c:tx>
            <c:strRef>
              <c:f>Sheet1!$B$1</c:f>
              <c:strCache>
                <c:ptCount val="1"/>
                <c:pt idx="0">
                  <c:v>Relative Impact</c:v>
                </c:pt>
              </c:strCache>
            </c:strRef>
          </c:tx>
          <c:marker>
            <c:symbol val="none"/>
          </c:marker>
          <c:cat>
            <c:strRef>
              <c:f>Sheet1!$A$2:$A$7</c:f>
              <c:strCache>
                <c:ptCount val="6"/>
                <c:pt idx="0">
                  <c:v>Hackers</c:v>
                </c:pt>
                <c:pt idx="1">
                  <c:v>Lone Wolves</c:v>
                </c:pt>
                <c:pt idx="2">
                  <c:v>Terrorist Orgs</c:v>
                </c:pt>
                <c:pt idx="3">
                  <c:v>Organized Crime</c:v>
                </c:pt>
                <c:pt idx="4">
                  <c:v>Intel Org</c:v>
                </c:pt>
                <c:pt idx="5">
                  <c:v>Nation State</c:v>
                </c:pt>
              </c:strCache>
            </c:strRef>
          </c:cat>
          <c:val>
            <c:numRef>
              <c:f>Sheet1!$B$2:$B$7</c:f>
              <c:numCache>
                <c:formatCode>General</c:formatCode>
                <c:ptCount val="6"/>
                <c:pt idx="0">
                  <c:v>5.0</c:v>
                </c:pt>
                <c:pt idx="1">
                  <c:v>8.0</c:v>
                </c:pt>
                <c:pt idx="2">
                  <c:v>9.0</c:v>
                </c:pt>
                <c:pt idx="3">
                  <c:v>9.1</c:v>
                </c:pt>
                <c:pt idx="4">
                  <c:v>10.0</c:v>
                </c:pt>
                <c:pt idx="5">
                  <c:v>10.0</c:v>
                </c:pt>
              </c:numCache>
            </c:numRef>
          </c:val>
          <c:smooth val="0"/>
        </c:ser>
        <c:dLbls>
          <c:showLegendKey val="0"/>
          <c:showVal val="0"/>
          <c:showCatName val="0"/>
          <c:showSerName val="0"/>
          <c:showPercent val="0"/>
          <c:showBubbleSize val="0"/>
        </c:dLbls>
        <c:marker val="1"/>
        <c:smooth val="0"/>
        <c:axId val="2138463400"/>
        <c:axId val="-2138485640"/>
      </c:lineChart>
      <c:catAx>
        <c:axId val="2138463400"/>
        <c:scaling>
          <c:orientation val="minMax"/>
        </c:scaling>
        <c:delete val="0"/>
        <c:axPos val="b"/>
        <c:majorTickMark val="out"/>
        <c:minorTickMark val="none"/>
        <c:tickLblPos val="nextTo"/>
        <c:txPr>
          <a:bodyPr/>
          <a:lstStyle/>
          <a:p>
            <a:pPr>
              <a:defRPr>
                <a:solidFill>
                  <a:srgbClr val="0000FF"/>
                </a:solidFill>
              </a:defRPr>
            </a:pPr>
            <a:endParaRPr lang="en-US"/>
          </a:p>
        </c:txPr>
        <c:crossAx val="-2138485640"/>
        <c:crosses val="autoZero"/>
        <c:auto val="1"/>
        <c:lblAlgn val="ctr"/>
        <c:lblOffset val="100"/>
        <c:noMultiLvlLbl val="0"/>
      </c:catAx>
      <c:valAx>
        <c:axId val="-2138485640"/>
        <c:scaling>
          <c:orientation val="minMax"/>
        </c:scaling>
        <c:delete val="0"/>
        <c:axPos val="l"/>
        <c:majorGridlines/>
        <c:title>
          <c:tx>
            <c:rich>
              <a:bodyPr rot="0" vert="horz"/>
              <a:lstStyle/>
              <a:p>
                <a:pPr>
                  <a:defRPr/>
                </a:pPr>
                <a:r>
                  <a:rPr lang="en-US" dirty="0" smtClean="0"/>
                  <a:t>Relative</a:t>
                </a:r>
                <a:r>
                  <a:rPr lang="en-US" baseline="0" dirty="0" smtClean="0"/>
                  <a:t> Impact</a:t>
                </a:r>
                <a:endParaRPr lang="en-US" dirty="0"/>
              </a:p>
            </c:rich>
          </c:tx>
          <c:layout>
            <c:manualLayout>
              <c:xMode val="edge"/>
              <c:yMode val="edge"/>
              <c:x val="0.0"/>
              <c:y val="0.00250736331259897"/>
            </c:manualLayout>
          </c:layout>
          <c:overlay val="0"/>
        </c:title>
        <c:numFmt formatCode="General" sourceLinked="1"/>
        <c:majorTickMark val="out"/>
        <c:minorTickMark val="none"/>
        <c:tickLblPos val="nextTo"/>
        <c:crossAx val="213846340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0.086</cdr:x>
      <cdr:y>0.48763</cdr:y>
    </cdr:from>
    <cdr:to>
      <cdr:x>0.4992</cdr:x>
      <cdr:y>0.68529</cdr:y>
    </cdr:to>
    <cdr:sp macro="" textlink="">
      <cdr:nvSpPr>
        <cdr:cNvPr id="2" name="TextBox 1"/>
        <cdr:cNvSpPr txBox="1"/>
      </cdr:nvSpPr>
      <cdr:spPr>
        <a:xfrm xmlns:a="http://schemas.openxmlformats.org/drawingml/2006/main">
          <a:off x="707775" y="2255743"/>
          <a:ext cx="340046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t>     </a:t>
          </a:r>
          <a:r>
            <a:rPr lang="en-US" sz="1600" dirty="0" smtClean="0">
              <a:solidFill>
                <a:srgbClr val="FF0000"/>
              </a:solidFill>
            </a:rPr>
            <a:t>Vandalism</a:t>
          </a:r>
        </a:p>
        <a:p xmlns:a="http://schemas.openxmlformats.org/drawingml/2006/main">
          <a:endParaRPr lang="en-US" sz="1600" dirty="0" smtClean="0"/>
        </a:p>
        <a:p xmlns:a="http://schemas.openxmlformats.org/drawingml/2006/main">
          <a:r>
            <a:rPr lang="en-US" sz="1600" dirty="0" smtClean="0">
              <a:solidFill>
                <a:srgbClr val="FF0000"/>
              </a:solidFill>
            </a:rPr>
            <a:t>Show</a:t>
          </a:r>
          <a:r>
            <a:rPr lang="en-US" sz="1600" dirty="0" smtClean="0"/>
            <a:t> </a:t>
          </a:r>
          <a:r>
            <a:rPr lang="en-US" sz="1600" dirty="0" smtClean="0">
              <a:solidFill>
                <a:srgbClr val="FF0000"/>
              </a:solidFill>
            </a:rPr>
            <a:t>prowess</a:t>
          </a:r>
          <a:endParaRPr lang="en-US" sz="1600" dirty="0">
            <a:solidFill>
              <a:srgbClr val="FF0000"/>
            </a:solidFill>
          </a:endParaRPr>
        </a:p>
      </cdr:txBody>
    </cdr:sp>
  </cdr:relSizeAnchor>
  <cdr:relSizeAnchor xmlns:cdr="http://schemas.openxmlformats.org/drawingml/2006/chartDrawing">
    <cdr:from>
      <cdr:x>0.46405</cdr:x>
      <cdr:y>0.15224</cdr:y>
    </cdr:from>
    <cdr:to>
      <cdr:x>0.57516</cdr:x>
      <cdr:y>0.34991</cdr:y>
    </cdr:to>
    <cdr:sp macro="" textlink="">
      <cdr:nvSpPr>
        <cdr:cNvPr id="3" name="TextBox 2"/>
        <cdr:cNvSpPr txBox="1"/>
      </cdr:nvSpPr>
      <cdr:spPr>
        <a:xfrm xmlns:a="http://schemas.openxmlformats.org/drawingml/2006/main">
          <a:off x="3818969" y="704248"/>
          <a:ext cx="914391" cy="9144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rgbClr val="FF0000"/>
              </a:solidFill>
            </a:rPr>
            <a:t>Theft</a:t>
          </a:r>
          <a:endParaRPr lang="en-US" sz="1600" dirty="0">
            <a:solidFill>
              <a:srgbClr val="FF0000"/>
            </a:solidFill>
          </a:endParaRPr>
        </a:p>
      </cdr:txBody>
    </cdr:sp>
  </cdr:relSizeAnchor>
  <cdr:relSizeAnchor xmlns:cdr="http://schemas.openxmlformats.org/drawingml/2006/chartDrawing">
    <cdr:from>
      <cdr:x>0.25841</cdr:x>
      <cdr:y>0.38347</cdr:y>
    </cdr:from>
    <cdr:to>
      <cdr:x>0.36952</cdr:x>
      <cdr:y>0.58113</cdr:y>
    </cdr:to>
    <cdr:sp macro="" textlink="">
      <cdr:nvSpPr>
        <cdr:cNvPr id="4" name="TextBox 3"/>
        <cdr:cNvSpPr txBox="1"/>
      </cdr:nvSpPr>
      <cdr:spPr>
        <a:xfrm xmlns:a="http://schemas.openxmlformats.org/drawingml/2006/main">
          <a:off x="2126579" y="1773923"/>
          <a:ext cx="914391" cy="91437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rgbClr val="FF0000"/>
              </a:solidFill>
            </a:rPr>
            <a:t>Disruption</a:t>
          </a:r>
          <a:endParaRPr lang="en-US" sz="1600" dirty="0">
            <a:solidFill>
              <a:srgbClr val="FF0000"/>
            </a:solidFill>
          </a:endParaRPr>
        </a:p>
      </cdr:txBody>
    </cdr:sp>
  </cdr:relSizeAnchor>
  <cdr:relSizeAnchor xmlns:cdr="http://schemas.openxmlformats.org/drawingml/2006/chartDrawing">
    <cdr:from>
      <cdr:x>0.53658</cdr:x>
      <cdr:y>0.18425</cdr:y>
    </cdr:from>
    <cdr:to>
      <cdr:x>0.64769</cdr:x>
      <cdr:y>0.38191</cdr:y>
    </cdr:to>
    <cdr:sp macro="" textlink="">
      <cdr:nvSpPr>
        <cdr:cNvPr id="5" name="TextBox 4"/>
        <cdr:cNvSpPr txBox="1"/>
      </cdr:nvSpPr>
      <cdr:spPr>
        <a:xfrm xmlns:a="http://schemas.openxmlformats.org/drawingml/2006/main">
          <a:off x="4415865" y="852348"/>
          <a:ext cx="914391" cy="91437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rgbClr val="FF0000"/>
              </a:solidFill>
            </a:rPr>
            <a:t>Blackmail</a:t>
          </a:r>
          <a:endParaRPr lang="en-US" sz="1600" dirty="0">
            <a:solidFill>
              <a:srgbClr val="FF0000"/>
            </a:solidFill>
          </a:endParaRPr>
        </a:p>
      </cdr:txBody>
    </cdr:sp>
  </cdr:relSizeAnchor>
  <cdr:relSizeAnchor xmlns:cdr="http://schemas.openxmlformats.org/drawingml/2006/chartDrawing">
    <cdr:from>
      <cdr:x>0.35498</cdr:x>
      <cdr:y>0.22882</cdr:y>
    </cdr:from>
    <cdr:to>
      <cdr:x>0.46609</cdr:x>
      <cdr:y>0.42649</cdr:y>
    </cdr:to>
    <cdr:sp macro="" textlink="">
      <cdr:nvSpPr>
        <cdr:cNvPr id="6" name="TextBox 5"/>
        <cdr:cNvSpPr txBox="1"/>
      </cdr:nvSpPr>
      <cdr:spPr>
        <a:xfrm xmlns:a="http://schemas.openxmlformats.org/drawingml/2006/main">
          <a:off x="2921309" y="1058509"/>
          <a:ext cx="914391" cy="9144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rgbClr val="FF0000"/>
              </a:solidFill>
            </a:rPr>
            <a:t>Recruitment</a:t>
          </a:r>
          <a:endParaRPr lang="en-US" sz="1600" dirty="0">
            <a:solidFill>
              <a:srgbClr val="FF0000"/>
            </a:solidFill>
          </a:endParaRPr>
        </a:p>
      </cdr:txBody>
    </cdr:sp>
  </cdr:relSizeAnchor>
  <cdr:relSizeAnchor xmlns:cdr="http://schemas.openxmlformats.org/drawingml/2006/chartDrawing">
    <cdr:from>
      <cdr:x>0.68285</cdr:x>
      <cdr:y>0.36283</cdr:y>
    </cdr:from>
    <cdr:to>
      <cdr:x>0.79396</cdr:x>
      <cdr:y>0.5605</cdr:y>
    </cdr:to>
    <cdr:sp macro="" textlink="">
      <cdr:nvSpPr>
        <cdr:cNvPr id="7" name="TextBox 6"/>
        <cdr:cNvSpPr txBox="1"/>
      </cdr:nvSpPr>
      <cdr:spPr>
        <a:xfrm xmlns:a="http://schemas.openxmlformats.org/drawingml/2006/main">
          <a:off x="5619559" y="16784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0.78268</cdr:x>
      <cdr:y>0.14765</cdr:y>
    </cdr:from>
    <cdr:to>
      <cdr:x>0.89379</cdr:x>
      <cdr:y>0.34532</cdr:y>
    </cdr:to>
    <cdr:sp macro="" textlink="">
      <cdr:nvSpPr>
        <cdr:cNvPr id="8" name="TextBox 7"/>
        <cdr:cNvSpPr txBox="1"/>
      </cdr:nvSpPr>
      <cdr:spPr>
        <a:xfrm xmlns:a="http://schemas.openxmlformats.org/drawingml/2006/main">
          <a:off x="6441111" y="683047"/>
          <a:ext cx="914391" cy="9144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rgbClr val="FF0000"/>
              </a:solidFill>
            </a:rPr>
            <a:t>Sabotage</a:t>
          </a:r>
          <a:r>
            <a:rPr lang="en-US" sz="1600" dirty="0" smtClean="0"/>
            <a:t>/</a:t>
          </a:r>
          <a:r>
            <a:rPr lang="en-US" sz="1600" dirty="0" smtClean="0">
              <a:solidFill>
                <a:srgbClr val="FF0000"/>
              </a:solidFill>
            </a:rPr>
            <a:t>espionage</a:t>
          </a:r>
          <a:endParaRPr lang="en-US" sz="1600" dirty="0">
            <a:solidFill>
              <a:srgbClr val="FF0000"/>
            </a:solidFill>
          </a:endParaRPr>
        </a:p>
      </cdr:txBody>
    </cdr:sp>
  </cdr:relSizeAnchor>
  <cdr:relSizeAnchor xmlns:cdr="http://schemas.openxmlformats.org/drawingml/2006/chartDrawing">
    <cdr:from>
      <cdr:x>0.22685</cdr:x>
      <cdr:y>0.29548</cdr:y>
    </cdr:from>
    <cdr:to>
      <cdr:x>0.33796</cdr:x>
      <cdr:y>0.49315</cdr:y>
    </cdr:to>
    <cdr:sp macro="" textlink="">
      <cdr:nvSpPr>
        <cdr:cNvPr id="9" name="TextBox 8"/>
        <cdr:cNvSpPr txBox="1"/>
      </cdr:nvSpPr>
      <cdr:spPr>
        <a:xfrm xmlns:a="http://schemas.openxmlformats.org/drawingml/2006/main">
          <a:off x="1866900" y="136689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rgbClr val="FF0000"/>
              </a:solidFill>
            </a:rPr>
            <a:t>Terror</a:t>
          </a:r>
          <a:endParaRPr lang="en-US" sz="1600"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F75A3-4674-4949-90F8-E25067D4B370}" type="datetimeFigureOut">
              <a:rPr lang="en-US" smtClean="0"/>
              <a:t>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F9BBD-F886-AC45-BA36-280B18C58B67}" type="slidenum">
              <a:rPr lang="en-US" smtClean="0"/>
              <a:t>‹#›</a:t>
            </a:fld>
            <a:endParaRPr lang="en-US"/>
          </a:p>
        </p:txBody>
      </p:sp>
    </p:spTree>
    <p:extLst>
      <p:ext uri="{BB962C8B-B14F-4D97-AF65-F5344CB8AC3E}">
        <p14:creationId xmlns:p14="http://schemas.microsoft.com/office/powerpoint/2010/main" val="8755339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it-IT">
              <a:latin typeface="Calibri"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rbel" charset="0"/>
                <a:ea typeface="MS PGothic" charset="0"/>
                <a:cs typeface="MS PGothic" charset="0"/>
              </a:defRPr>
            </a:lvl1pPr>
            <a:lvl2pPr marL="742950" indent="-285750">
              <a:defRPr sz="2400">
                <a:solidFill>
                  <a:schemeClr val="tx1"/>
                </a:solidFill>
                <a:latin typeface="Corbel" charset="0"/>
                <a:ea typeface="MS PGothic" charset="0"/>
                <a:cs typeface="MS PGothic" charset="0"/>
              </a:defRPr>
            </a:lvl2pPr>
            <a:lvl3pPr marL="1143000" indent="-228600">
              <a:defRPr sz="2400">
                <a:solidFill>
                  <a:schemeClr val="tx1"/>
                </a:solidFill>
                <a:latin typeface="Corbel" charset="0"/>
                <a:ea typeface="MS PGothic" charset="0"/>
                <a:cs typeface="MS PGothic" charset="0"/>
              </a:defRPr>
            </a:lvl3pPr>
            <a:lvl4pPr marL="1600200" indent="-228600">
              <a:defRPr sz="2400">
                <a:solidFill>
                  <a:schemeClr val="tx1"/>
                </a:solidFill>
                <a:latin typeface="Corbel" charset="0"/>
                <a:ea typeface="MS PGothic" charset="0"/>
                <a:cs typeface="MS PGothic" charset="0"/>
              </a:defRPr>
            </a:lvl4pPr>
            <a:lvl5pPr marL="2057400" indent="-228600">
              <a:defRPr sz="2400">
                <a:solidFill>
                  <a:schemeClr val="tx1"/>
                </a:solidFill>
                <a:latin typeface="Corbe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orbe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orbe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orbe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orbel" charset="0"/>
                <a:ea typeface="MS PGothic" charset="0"/>
                <a:cs typeface="MS PGothic" charset="0"/>
              </a:defRPr>
            </a:lvl9pPr>
          </a:lstStyle>
          <a:p>
            <a:fld id="{8AA64D93-C1B9-F84E-85C8-6F2386FC2200}" type="slidenum">
              <a:rPr lang="en-US" sz="1200">
                <a:latin typeface="Calibri" charset="0"/>
              </a:rPr>
              <a:pPr/>
              <a:t>1</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Zeus is no longer a god of malware; he’s been taken down by law enforcement agencies spanning six European nations. Five people were recently arrested—believed to have infected tens of thousands of computers across the globe. There have been 60 total arrests pertaining to this </a:t>
            </a:r>
            <a:r>
              <a:rPr lang="en-US" dirty="0" err="1" smtClean="0"/>
              <a:t>cybergang</a:t>
            </a:r>
            <a:r>
              <a:rPr lang="en-US" dirty="0" smtClean="0"/>
              <a:t>.</a:t>
            </a:r>
            <a:br>
              <a:rPr lang="en-US" dirty="0" smtClean="0"/>
            </a:br>
            <a:r>
              <a:rPr lang="en-US" dirty="0" smtClean="0"/>
              <a:t>Read more at http://</a:t>
            </a:r>
            <a:r>
              <a:rPr lang="en-US" dirty="0" err="1" smtClean="0"/>
              <a:t>www.infosecbuddy.com</a:t>
            </a:r>
            <a:r>
              <a:rPr lang="en-US" dirty="0" smtClean="0"/>
              <a:t>/blog/</a:t>
            </a:r>
            <a:r>
              <a:rPr lang="en-US" dirty="0" err="1" smtClean="0"/>
              <a:t>zeus</a:t>
            </a:r>
            <a:r>
              <a:rPr lang="en-US" dirty="0" smtClean="0"/>
              <a:t>-malware-gang-take-down/#E9zFmXL2bsuKFdHG.99</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China: http://</a:t>
            </a:r>
            <a:r>
              <a:rPr lang="en-US" dirty="0" err="1" smtClean="0"/>
              <a:t>www.thedailybeast.com</a:t>
            </a:r>
            <a:r>
              <a:rPr lang="en-US" dirty="0" smtClean="0"/>
              <a:t>/articles/2015/03/18/china-reveals-its-cyber-war-</a:t>
            </a:r>
            <a:r>
              <a:rPr lang="en-US" dirty="0" err="1" smtClean="0"/>
              <a:t>secrets.html</a:t>
            </a:r>
            <a:endParaRPr lang="en-US" dirty="0" smtClean="0"/>
          </a:p>
          <a:p>
            <a:endParaRPr lang="en-US" dirty="0"/>
          </a:p>
        </p:txBody>
      </p:sp>
      <p:sp>
        <p:nvSpPr>
          <p:cNvPr id="4" name="Slide Number Placeholder 3"/>
          <p:cNvSpPr>
            <a:spLocks noGrp="1"/>
          </p:cNvSpPr>
          <p:nvPr>
            <p:ph type="sldNum" sz="quarter" idx="10"/>
          </p:nvPr>
        </p:nvSpPr>
        <p:spPr/>
        <p:txBody>
          <a:bodyPr/>
          <a:lstStyle/>
          <a:p>
            <a:fld id="{790F9BBD-F886-AC45-BA36-280B18C58B67}" type="slidenum">
              <a:rPr lang="en-US" smtClean="0"/>
              <a:t>2</a:t>
            </a:fld>
            <a:endParaRPr lang="en-US"/>
          </a:p>
        </p:txBody>
      </p:sp>
    </p:spTree>
    <p:extLst>
      <p:ext uri="{BB962C8B-B14F-4D97-AF65-F5344CB8AC3E}">
        <p14:creationId xmlns:p14="http://schemas.microsoft.com/office/powerpoint/2010/main" val="3850742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0F9BBD-F886-AC45-BA36-280B18C58B67}" type="slidenum">
              <a:rPr lang="en-US" smtClean="0"/>
              <a:t>3</a:t>
            </a:fld>
            <a:endParaRPr lang="en-US"/>
          </a:p>
        </p:txBody>
      </p:sp>
    </p:spTree>
    <p:extLst>
      <p:ext uri="{BB962C8B-B14F-4D97-AF65-F5344CB8AC3E}">
        <p14:creationId xmlns:p14="http://schemas.microsoft.com/office/powerpoint/2010/main" val="1910339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0F9BBD-F886-AC45-BA36-280B18C58B67}" type="slidenum">
              <a:rPr lang="en-US" smtClean="0"/>
              <a:t>4</a:t>
            </a:fld>
            <a:endParaRPr lang="en-US"/>
          </a:p>
        </p:txBody>
      </p:sp>
    </p:spTree>
    <p:extLst>
      <p:ext uri="{BB962C8B-B14F-4D97-AF65-F5344CB8AC3E}">
        <p14:creationId xmlns:p14="http://schemas.microsoft.com/office/powerpoint/2010/main" val="2513293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 </a:t>
            </a:r>
            <a:r>
              <a:rPr lang="en-US" sz="1200" i="1" dirty="0" smtClean="0"/>
              <a:t>lone wolf </a:t>
            </a:r>
            <a:r>
              <a:rPr lang="en-US" sz="1200" dirty="0" smtClean="0"/>
              <a:t>is a single individual acting essentially alone who kills or injures people or inflicts significant damage on essential infrastructure at a single instant or over time, or plans to do so, in order to bring about political, religious, or ideological aims. </a:t>
            </a:r>
          </a:p>
          <a:p>
            <a:endParaRPr lang="en-US" sz="1200" dirty="0" smtClean="0"/>
          </a:p>
          <a:p>
            <a:r>
              <a:rPr lang="en-US" sz="1200" dirty="0" smtClean="0"/>
              <a:t>A SIMAD is a lone wolf who uses a weapon of mass destruction</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size of a SIMAD attack may increase exponentially over time. Although there was sharp disagreement, the average of judgments about the year in which 100,000 people would be killed by a SIMAD was 2067.  </a:t>
            </a:r>
          </a:p>
          <a:p>
            <a:endParaRPr lang="en-US" dirty="0"/>
          </a:p>
        </p:txBody>
      </p:sp>
      <p:sp>
        <p:nvSpPr>
          <p:cNvPr id="4" name="Slide Number Placeholder 3"/>
          <p:cNvSpPr>
            <a:spLocks noGrp="1"/>
          </p:cNvSpPr>
          <p:nvPr>
            <p:ph type="sldNum" sz="quarter" idx="10"/>
          </p:nvPr>
        </p:nvSpPr>
        <p:spPr/>
        <p:txBody>
          <a:bodyPr/>
          <a:lstStyle/>
          <a:p>
            <a:fld id="{790F9BBD-F886-AC45-BA36-280B18C58B67}" type="slidenum">
              <a:rPr lang="en-US" smtClean="0"/>
              <a:t>5</a:t>
            </a:fld>
            <a:endParaRPr lang="en-US"/>
          </a:p>
        </p:txBody>
      </p:sp>
    </p:spTree>
    <p:extLst>
      <p:ext uri="{BB962C8B-B14F-4D97-AF65-F5344CB8AC3E}">
        <p14:creationId xmlns:p14="http://schemas.microsoft.com/office/powerpoint/2010/main" val="4166173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China </a:t>
            </a:r>
            <a:r>
              <a:rPr lang="en-US" dirty="0" smtClean="0"/>
              <a:t>(Office of Personnel </a:t>
            </a:r>
            <a:r>
              <a:rPr lang="en-US" dirty="0" err="1" smtClean="0"/>
              <a:t>Mgmt</a:t>
            </a:r>
            <a:r>
              <a:rPr lang="en-US" dirty="0" smtClean="0"/>
              <a:t> data breech; 4 million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 Korea SONY to prevent “The Interview”</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Israel (</a:t>
            </a:r>
            <a:r>
              <a:rPr lang="en-US" dirty="0" err="1" smtClean="0"/>
              <a:t>Stuxnet</a:t>
            </a: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(MI 6 reportedly infiltrated an Al Qaeda website and replaced the recipe for a pipe bomb with the recipe for making cupcakes)</a:t>
            </a:r>
            <a:r>
              <a:rPr lang="en-US" sz="1100" dirty="0" smtClean="0"/>
              <a:t>. http://</a:t>
            </a:r>
            <a:r>
              <a:rPr lang="en-US" sz="1100" dirty="0" err="1" smtClean="0"/>
              <a:t>www.csmonitor.com</a:t>
            </a:r>
            <a:r>
              <a:rPr lang="en-US" sz="1100" dirty="0" smtClean="0"/>
              <a:t>/USA/2012/0403/Al-Qaeda-rocked-by-apparent-</a:t>
            </a:r>
            <a:r>
              <a:rPr lang="en-US" sz="1100" dirty="0" err="1" smtClean="0"/>
              <a:t>cyberattack</a:t>
            </a:r>
            <a:r>
              <a:rPr lang="en-US" sz="1100" dirty="0" smtClean="0"/>
              <a:t>.-But-who-did-it/(page)/2</a:t>
            </a:r>
            <a:endParaRPr lang="en-US" dirty="0" smtClean="0"/>
          </a:p>
          <a:p>
            <a:endParaRPr lang="en-US" dirty="0"/>
          </a:p>
        </p:txBody>
      </p:sp>
      <p:sp>
        <p:nvSpPr>
          <p:cNvPr id="4" name="Slide Number Placeholder 3"/>
          <p:cNvSpPr>
            <a:spLocks noGrp="1"/>
          </p:cNvSpPr>
          <p:nvPr>
            <p:ph type="sldNum" sz="quarter" idx="10"/>
          </p:nvPr>
        </p:nvSpPr>
        <p:spPr/>
        <p:txBody>
          <a:bodyPr/>
          <a:lstStyle/>
          <a:p>
            <a:fld id="{790F9BBD-F886-AC45-BA36-280B18C58B67}" type="slidenum">
              <a:rPr lang="en-US" smtClean="0"/>
              <a:t>7</a:t>
            </a:fld>
            <a:endParaRPr lang="en-US"/>
          </a:p>
        </p:txBody>
      </p:sp>
    </p:spTree>
    <p:extLst>
      <p:ext uri="{BB962C8B-B14F-4D97-AF65-F5344CB8AC3E}">
        <p14:creationId xmlns:p14="http://schemas.microsoft.com/office/powerpoint/2010/main" val="1434889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0F9BBD-F886-AC45-BA36-280B18C58B67}" type="slidenum">
              <a:rPr lang="en-US" smtClean="0"/>
              <a:t>14</a:t>
            </a:fld>
            <a:endParaRPr lang="en-US"/>
          </a:p>
        </p:txBody>
      </p:sp>
    </p:spTree>
    <p:extLst>
      <p:ext uri="{BB962C8B-B14F-4D97-AF65-F5344CB8AC3E}">
        <p14:creationId xmlns:p14="http://schemas.microsoft.com/office/powerpoint/2010/main" val="3392941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WASHINGTON — The United States and China are negotiating what could become the first arms control accord for cyberspace, embracing a commitment by each country that it will not be the first to use </a:t>
            </a:r>
            <a:r>
              <a:rPr lang="en-US" sz="1200" kern="1200" dirty="0" err="1" smtClean="0">
                <a:solidFill>
                  <a:schemeClr val="tx1"/>
                </a:solidFill>
                <a:effectLst/>
                <a:latin typeface="+mn-lt"/>
                <a:ea typeface="+mn-ea"/>
                <a:cs typeface="+mn-cs"/>
              </a:rPr>
              <a:t>cyberweapons</a:t>
            </a:r>
            <a:r>
              <a:rPr lang="en-US" sz="1200" kern="1200" dirty="0" smtClean="0">
                <a:solidFill>
                  <a:schemeClr val="tx1"/>
                </a:solidFill>
                <a:effectLst/>
                <a:latin typeface="+mn-lt"/>
                <a:ea typeface="+mn-ea"/>
                <a:cs typeface="+mn-cs"/>
              </a:rPr>
              <a:t> to cripple the other’s critical infrastructure during peacetime, according to officials involved in the talks.</a:t>
            </a:r>
          </a:p>
          <a:p>
            <a:r>
              <a:rPr lang="en-US" sz="1200" kern="1200" dirty="0" smtClean="0">
                <a:solidFill>
                  <a:schemeClr val="tx1"/>
                </a:solidFill>
                <a:effectLst/>
                <a:latin typeface="+mn-lt"/>
                <a:ea typeface="+mn-ea"/>
                <a:cs typeface="+mn-cs"/>
              </a:rPr>
              <a:t>While such an agreement could address attacks on power stations, banking systems, cellphone networks and hospitals, it would not, at least in its first version, protect against most of the attacks that China has been accused of conducting in the United States, including the widespread poaching of intellectual property and the theft of millions of government employees’ personal data.</a:t>
            </a:r>
          </a:p>
          <a:p>
            <a:endParaRPr lang="en-US" dirty="0"/>
          </a:p>
        </p:txBody>
      </p:sp>
      <p:sp>
        <p:nvSpPr>
          <p:cNvPr id="4" name="Slide Number Placeholder 3"/>
          <p:cNvSpPr>
            <a:spLocks noGrp="1"/>
          </p:cNvSpPr>
          <p:nvPr>
            <p:ph type="sldNum" sz="quarter" idx="10"/>
          </p:nvPr>
        </p:nvSpPr>
        <p:spPr/>
        <p:txBody>
          <a:bodyPr/>
          <a:lstStyle/>
          <a:p>
            <a:fld id="{790F9BBD-F886-AC45-BA36-280B18C58B67}" type="slidenum">
              <a:rPr lang="en-US" smtClean="0"/>
              <a:t>15</a:t>
            </a:fld>
            <a:endParaRPr lang="en-US"/>
          </a:p>
        </p:txBody>
      </p:sp>
    </p:spTree>
    <p:extLst>
      <p:ext uri="{BB962C8B-B14F-4D97-AF65-F5344CB8AC3E}">
        <p14:creationId xmlns:p14="http://schemas.microsoft.com/office/powerpoint/2010/main" val="3392941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B32A631-14BB-4249-AC6D-738D5EC37112}" type="datetimeFigureOut">
              <a:rPr lang="en-US" smtClean="0"/>
              <a:t>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AB86BE-58AD-D742-879A-B35A97E8EE99}" type="slidenum">
              <a:rPr lang="en-US" smtClean="0"/>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32A631-14BB-4249-AC6D-738D5EC37112}" type="datetimeFigureOut">
              <a:rPr lang="en-US" smtClean="0"/>
              <a:t>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AB86BE-58AD-D742-879A-B35A97E8EE9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32A631-14BB-4249-AC6D-738D5EC37112}" type="datetimeFigureOut">
              <a:rPr lang="en-US" smtClean="0"/>
              <a:t>9/20/15</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6FAB86BE-58AD-D742-879A-B35A97E8EE9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32A631-14BB-4249-AC6D-738D5EC37112}" type="datetimeFigureOut">
              <a:rPr lang="en-US" smtClean="0"/>
              <a:t>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AB86BE-58AD-D742-879A-B35A97E8EE9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32A631-14BB-4249-AC6D-738D5EC37112}" type="datetimeFigureOut">
              <a:rPr lang="en-US" smtClean="0"/>
              <a:t>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AB86BE-58AD-D742-879A-B35A97E8EE9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2A631-14BB-4249-AC6D-738D5EC37112}" type="datetimeFigureOut">
              <a:rPr lang="en-US" smtClean="0"/>
              <a:t>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AB86BE-58AD-D742-879A-B35A97E8EE9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32A631-14BB-4249-AC6D-738D5EC37112}" type="datetimeFigureOut">
              <a:rPr lang="en-US" smtClean="0"/>
              <a:t>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AB86BE-58AD-D742-879A-B35A97E8EE9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32A631-14BB-4249-AC6D-738D5EC37112}" type="datetimeFigureOut">
              <a:rPr lang="en-US" smtClean="0"/>
              <a:t>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AB86BE-58AD-D742-879A-B35A97E8EE9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2A631-14BB-4249-AC6D-738D5EC37112}" type="datetimeFigureOut">
              <a:rPr lang="en-US" smtClean="0"/>
              <a:t>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AB86BE-58AD-D742-879A-B35A97E8EE9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32A631-14BB-4249-AC6D-738D5EC37112}" type="datetimeFigureOut">
              <a:rPr lang="en-US" smtClean="0"/>
              <a:t>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AB86BE-58AD-D742-879A-B35A97E8EE99}" type="slidenum">
              <a:rPr lang="en-US" smtClean="0"/>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B32A631-14BB-4249-AC6D-738D5EC37112}" type="datetimeFigureOut">
              <a:rPr lang="en-US" smtClean="0"/>
              <a:t>9/20/15</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6FAB86BE-58AD-D742-879A-B35A97E8EE9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B32A631-14BB-4249-AC6D-738D5EC37112}" type="datetimeFigureOut">
              <a:rPr lang="en-US" smtClean="0"/>
              <a:t>9/20/15</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FAB86BE-58AD-D742-879A-B35A97E8EE9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red.com/2015/02/silk-road-ross-ulbricht-verdic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cse.wustl.edu/~jain/cse571-14/ftp/cyber_espionage/%23summar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cse.wustl.edu/~jain/cse571-14/ftp/cyber_espionage/%23summary" TargetMode="External"/><Relationship Id="rId4" Type="http://schemas.openxmlformats.org/officeDocument/2006/relationships/hyperlink" Target="http://www.cnn.com/2015/02/24/politics/russian-cyber-criminal-reward/" TargetMode="External"/><Relationship Id="rId5" Type="http://schemas.openxmlformats.org/officeDocument/2006/relationships/hyperlink" Target="http://www.nytimes.com/2015/09/20/world/asia/us-and-china-seek-arms-deal-for-cyberspace.html?_r=0"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3" Type="http://schemas.openxmlformats.org/officeDocument/2006/relationships/hyperlink" Target="http://www.lonewolfthreat.com" TargetMode="External"/><Relationship Id="rId4" Type="http://schemas.openxmlformats.org/officeDocument/2006/relationships/hyperlink" Target="http://www.amazon.com" TargetMode="External"/><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hyperlink" Target="http://www.lonewolfthreat.com" TargetMode="External"/><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01.ibm.com/common/ssi/cgi-bin/ssialias?subtype=WH&amp;infotype=SA&amp;htmlfid=SEW03073USEN&amp;attachment=SEW03073USE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07813" y="1339526"/>
            <a:ext cx="8077200" cy="1673352"/>
          </a:xfrm>
        </p:spPr>
        <p:txBody>
          <a:bodyPr/>
          <a:lstStyle/>
          <a:p>
            <a:pPr eaLnBrk="1" fontAlgn="auto" hangingPunct="1">
              <a:spcAft>
                <a:spcPts val="0"/>
              </a:spcAft>
              <a:defRPr/>
            </a:pPr>
            <a:r>
              <a:rPr lang="en-US" i="1" dirty="0" smtClean="0">
                <a:solidFill>
                  <a:schemeClr val="accent1">
                    <a:satMod val="150000"/>
                  </a:schemeClr>
                </a:solidFill>
                <a:ea typeface="+mj-ea"/>
                <a:cs typeface="+mj-cs"/>
              </a:rPr>
              <a:t>Notes on The </a:t>
            </a:r>
            <a:r>
              <a:rPr lang="en-US" i="1" dirty="0" smtClean="0">
                <a:solidFill>
                  <a:schemeClr val="accent1">
                    <a:satMod val="150000"/>
                  </a:schemeClr>
                </a:solidFill>
                <a:ea typeface="+mj-ea"/>
                <a:cs typeface="+mj-cs"/>
              </a:rPr>
              <a:t>Cyber Threat</a:t>
            </a:r>
            <a:endParaRPr lang="en-US" dirty="0">
              <a:solidFill>
                <a:schemeClr val="accent1">
                  <a:satMod val="150000"/>
                </a:schemeClr>
              </a:solidFill>
              <a:ea typeface="+mj-ea"/>
              <a:cs typeface="+mj-cs"/>
            </a:endParaRPr>
          </a:p>
        </p:txBody>
      </p:sp>
      <p:sp>
        <p:nvSpPr>
          <p:cNvPr id="15362" name="Subtitle 6"/>
          <p:cNvSpPr>
            <a:spLocks noGrp="1"/>
          </p:cNvSpPr>
          <p:nvPr>
            <p:ph type="subTitle" idx="1"/>
          </p:nvPr>
        </p:nvSpPr>
        <p:spPr>
          <a:xfrm>
            <a:off x="685800" y="1828800"/>
            <a:ext cx="8077200" cy="1500188"/>
          </a:xfrm>
        </p:spPr>
        <p:txBody>
          <a:bodyPr/>
          <a:lstStyle/>
          <a:p>
            <a:pPr eaLnBrk="1" hangingPunct="1"/>
            <a:r>
              <a:rPr lang="en-US" dirty="0" smtClean="0">
                <a:latin typeface="Corbel" charset="0"/>
              </a:rPr>
              <a:t>The threat gets worse before it gets better</a:t>
            </a:r>
            <a:endParaRPr lang="en-US" dirty="0">
              <a:latin typeface="Corbel" charset="0"/>
            </a:endParaRPr>
          </a:p>
        </p:txBody>
      </p:sp>
      <p:sp>
        <p:nvSpPr>
          <p:cNvPr id="15363" name="TextBox 7"/>
          <p:cNvSpPr txBox="1">
            <a:spLocks noChangeArrowheads="1"/>
          </p:cNvSpPr>
          <p:nvPr/>
        </p:nvSpPr>
        <p:spPr bwMode="auto">
          <a:xfrm>
            <a:off x="6528056" y="5368925"/>
            <a:ext cx="243490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orbel" charset="0"/>
                <a:ea typeface="MS PGothic" charset="0"/>
                <a:cs typeface="MS PGothic" charset="0"/>
              </a:defRPr>
            </a:lvl1pPr>
            <a:lvl2pPr marL="742950" indent="-285750">
              <a:defRPr sz="2400">
                <a:solidFill>
                  <a:schemeClr val="tx1"/>
                </a:solidFill>
                <a:latin typeface="Corbel" charset="0"/>
                <a:ea typeface="MS PGothic" charset="0"/>
                <a:cs typeface="MS PGothic" charset="0"/>
              </a:defRPr>
            </a:lvl2pPr>
            <a:lvl3pPr marL="1143000" indent="-228600">
              <a:defRPr sz="2400">
                <a:solidFill>
                  <a:schemeClr val="tx1"/>
                </a:solidFill>
                <a:latin typeface="Corbel" charset="0"/>
                <a:ea typeface="MS PGothic" charset="0"/>
                <a:cs typeface="MS PGothic" charset="0"/>
              </a:defRPr>
            </a:lvl3pPr>
            <a:lvl4pPr marL="1600200" indent="-228600">
              <a:defRPr sz="2400">
                <a:solidFill>
                  <a:schemeClr val="tx1"/>
                </a:solidFill>
                <a:latin typeface="Corbel" charset="0"/>
                <a:ea typeface="MS PGothic" charset="0"/>
                <a:cs typeface="MS PGothic" charset="0"/>
              </a:defRPr>
            </a:lvl4pPr>
            <a:lvl5pPr marL="2057400" indent="-228600">
              <a:defRPr sz="2400">
                <a:solidFill>
                  <a:schemeClr val="tx1"/>
                </a:solidFill>
                <a:latin typeface="Corbe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orbe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orbe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orbe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orbel" charset="0"/>
                <a:ea typeface="MS PGothic" charset="0"/>
                <a:cs typeface="MS PGothic" charset="0"/>
              </a:defRPr>
            </a:lvl9pPr>
          </a:lstStyle>
          <a:p>
            <a:pPr eaLnBrk="1" hangingPunct="1"/>
            <a:r>
              <a:rPr lang="en-US" sz="1600" dirty="0"/>
              <a:t>Ted Gordon</a:t>
            </a:r>
          </a:p>
          <a:p>
            <a:pPr eaLnBrk="1" hangingPunct="1"/>
            <a:r>
              <a:rPr lang="en-US" sz="1600" dirty="0" smtClean="0"/>
              <a:t>1 Smilax </a:t>
            </a:r>
            <a:r>
              <a:rPr lang="en-US" sz="1600" dirty="0" err="1" smtClean="0"/>
              <a:t>Dr</a:t>
            </a:r>
            <a:endParaRPr lang="en-US" sz="1600" dirty="0" smtClean="0"/>
          </a:p>
          <a:p>
            <a:pPr eaLnBrk="1" hangingPunct="1"/>
            <a:r>
              <a:rPr lang="en-US" sz="1600" dirty="0" smtClean="0"/>
              <a:t>Old Lyme, CT 06371</a:t>
            </a:r>
          </a:p>
          <a:p>
            <a:pPr eaLnBrk="1" hangingPunct="1"/>
            <a:endParaRPr lang="en-US" sz="1600" dirty="0"/>
          </a:p>
          <a:p>
            <a:pPr eaLnBrk="1" hangingPunct="1"/>
            <a:r>
              <a:rPr lang="en-US" sz="1600" dirty="0" err="1" smtClean="0"/>
              <a:t>tedjgordon@gmail.com</a:t>
            </a:r>
            <a:endParaRPr lang="en-US" sz="1800" dirty="0"/>
          </a:p>
        </p:txBody>
      </p:sp>
    </p:spTree>
    <p:extLst>
      <p:ext uri="{BB962C8B-B14F-4D97-AF65-F5344CB8AC3E}">
        <p14:creationId xmlns:p14="http://schemas.microsoft.com/office/powerpoint/2010/main" val="34253376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0AD00"/>
                </a:solidFill>
              </a:rPr>
              <a:t>Clandestine market places: the Silk </a:t>
            </a:r>
            <a:r>
              <a:rPr lang="en-US" sz="2800" dirty="0" smtClean="0">
                <a:solidFill>
                  <a:srgbClr val="F0AD00"/>
                </a:solidFill>
              </a:rPr>
              <a:t>Road </a:t>
            </a:r>
            <a:r>
              <a:rPr lang="en-US" sz="2800" dirty="0" smtClean="0">
                <a:solidFill>
                  <a:srgbClr val="F0AD00"/>
                </a:solidFill>
              </a:rPr>
              <a:t>was shutdown</a:t>
            </a:r>
            <a:endParaRPr lang="en-US" sz="2800" dirty="0">
              <a:solidFill>
                <a:srgbClr val="F0AD00"/>
              </a:solidFill>
            </a:endParaRPr>
          </a:p>
        </p:txBody>
      </p:sp>
      <p:sp>
        <p:nvSpPr>
          <p:cNvPr id="3" name="Content Placeholder 2"/>
          <p:cNvSpPr>
            <a:spLocks noGrp="1"/>
          </p:cNvSpPr>
          <p:nvPr>
            <p:ph idx="1"/>
          </p:nvPr>
        </p:nvSpPr>
        <p:spPr>
          <a:xfrm>
            <a:off x="457200" y="1775191"/>
            <a:ext cx="8229600" cy="3965209"/>
          </a:xfrm>
        </p:spPr>
        <p:txBody>
          <a:bodyPr>
            <a:normAutofit/>
          </a:bodyPr>
          <a:lstStyle/>
          <a:p>
            <a:pPr>
              <a:lnSpc>
                <a:spcPct val="110000"/>
              </a:lnSpc>
            </a:pPr>
            <a:r>
              <a:rPr lang="en-US" sz="2400" dirty="0" smtClean="0"/>
              <a:t>Dark web’s Amazon: unregulated bazaar anything bought and sold, narcotics</a:t>
            </a:r>
          </a:p>
          <a:p>
            <a:pPr>
              <a:lnSpc>
                <a:spcPct val="110000"/>
              </a:lnSpc>
            </a:pPr>
            <a:r>
              <a:rPr lang="en-US" sz="2400" dirty="0" smtClean="0"/>
              <a:t>In three years 1,5 million purchases; called billion dollar marketplace </a:t>
            </a:r>
          </a:p>
          <a:p>
            <a:pPr>
              <a:lnSpc>
                <a:spcPct val="110000"/>
              </a:lnSpc>
            </a:pPr>
            <a:r>
              <a:rPr lang="en-US" sz="2400" dirty="0" smtClean="0"/>
              <a:t>Ross Ulbricht convicted </a:t>
            </a:r>
            <a:r>
              <a:rPr lang="en-US" sz="2400" dirty="0"/>
              <a:t>of </a:t>
            </a:r>
            <a:r>
              <a:rPr lang="en-US" sz="2400" dirty="0" smtClean="0"/>
              <a:t>seven crimes including narcotics and conspiracy</a:t>
            </a:r>
          </a:p>
          <a:p>
            <a:pPr>
              <a:lnSpc>
                <a:spcPct val="110000"/>
              </a:lnSpc>
            </a:pPr>
            <a:r>
              <a:rPr lang="en-US" sz="2400" dirty="0" smtClean="0"/>
              <a:t>Sentenced to life</a:t>
            </a:r>
            <a:endParaRPr lang="en-US" sz="2400" dirty="0"/>
          </a:p>
        </p:txBody>
      </p:sp>
      <p:sp>
        <p:nvSpPr>
          <p:cNvPr id="5" name="Rectangle 4"/>
          <p:cNvSpPr/>
          <p:nvPr/>
        </p:nvSpPr>
        <p:spPr>
          <a:xfrm>
            <a:off x="889000" y="6096684"/>
            <a:ext cx="4572000" cy="430887"/>
          </a:xfrm>
          <a:prstGeom prst="rect">
            <a:avLst/>
          </a:prstGeom>
        </p:spPr>
        <p:txBody>
          <a:bodyPr>
            <a:spAutoFit/>
          </a:bodyPr>
          <a:lstStyle/>
          <a:p>
            <a:r>
              <a:rPr lang="en-US" sz="1100" dirty="0">
                <a:hlinkClick r:id="rId2"/>
              </a:rPr>
              <a:t>http://www.wired.com/2015/02/silk-road-ross-ulbricht-verdict</a:t>
            </a:r>
            <a:r>
              <a:rPr lang="en-US" sz="1100" dirty="0" smtClean="0">
                <a:hlinkClick r:id="rId2"/>
              </a:rPr>
              <a:t>/</a:t>
            </a:r>
            <a:endParaRPr lang="en-US" sz="1100" dirty="0" smtClean="0"/>
          </a:p>
          <a:p>
            <a:endParaRPr lang="en-US" sz="1100" dirty="0"/>
          </a:p>
        </p:txBody>
      </p:sp>
    </p:spTree>
    <p:extLst>
      <p:ext uri="{BB962C8B-B14F-4D97-AF65-F5344CB8AC3E}">
        <p14:creationId xmlns:p14="http://schemas.microsoft.com/office/powerpoint/2010/main" val="524472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0AD00"/>
                </a:solidFill>
              </a:rPr>
              <a:t>Vandalism is growing: malware is now publically available</a:t>
            </a:r>
            <a:endParaRPr lang="en-US" sz="2800" dirty="0">
              <a:solidFill>
                <a:srgbClr val="F0AD00"/>
              </a:solidFill>
            </a:endParaRPr>
          </a:p>
        </p:txBody>
      </p:sp>
      <p:sp>
        <p:nvSpPr>
          <p:cNvPr id="5" name="Rectangle 4"/>
          <p:cNvSpPr/>
          <p:nvPr/>
        </p:nvSpPr>
        <p:spPr>
          <a:xfrm>
            <a:off x="3378930" y="3244334"/>
            <a:ext cx="2386140" cy="369332"/>
          </a:xfrm>
          <a:prstGeom prst="rect">
            <a:avLst/>
          </a:prstGeom>
        </p:spPr>
        <p:txBody>
          <a:bodyPr wrap="none">
            <a:spAutoFit/>
          </a:bodyPr>
          <a:lstStyle/>
          <a:p>
            <a:r>
              <a:rPr lang="en-US" dirty="0">
                <a:solidFill>
                  <a:srgbClr val="FFFFFF"/>
                </a:solidFill>
              </a:rPr>
              <a:t>Purchasing contraband</a:t>
            </a:r>
          </a:p>
        </p:txBody>
      </p:sp>
      <p:sp>
        <p:nvSpPr>
          <p:cNvPr id="3" name="Content Placeholder 2"/>
          <p:cNvSpPr>
            <a:spLocks noGrp="1"/>
          </p:cNvSpPr>
          <p:nvPr>
            <p:ph idx="1"/>
          </p:nvPr>
        </p:nvSpPr>
        <p:spPr>
          <a:xfrm>
            <a:off x="914400" y="1758198"/>
            <a:ext cx="8229600" cy="4625609"/>
          </a:xfrm>
        </p:spPr>
        <p:txBody>
          <a:bodyPr>
            <a:normAutofit/>
          </a:bodyPr>
          <a:lstStyle/>
          <a:p>
            <a:r>
              <a:rPr lang="en-US" sz="2400" dirty="0" smtClean="0"/>
              <a:t>Hacking </a:t>
            </a:r>
            <a:endParaRPr lang="en-US" sz="2400" dirty="0" smtClean="0"/>
          </a:p>
          <a:p>
            <a:r>
              <a:rPr lang="en-US" sz="2400" dirty="0" smtClean="0"/>
              <a:t>Viruses</a:t>
            </a:r>
          </a:p>
          <a:p>
            <a:r>
              <a:rPr lang="en-US" sz="2400" dirty="0" smtClean="0"/>
              <a:t>Trojan horses</a:t>
            </a:r>
          </a:p>
          <a:p>
            <a:r>
              <a:rPr lang="en-US" sz="2400" dirty="0" smtClean="0"/>
              <a:t>Denial of service</a:t>
            </a:r>
          </a:p>
          <a:p>
            <a:r>
              <a:rPr lang="en-US" sz="2400" dirty="0" smtClean="0"/>
              <a:t>Back doors</a:t>
            </a:r>
          </a:p>
          <a:p>
            <a:r>
              <a:rPr lang="en-US" sz="2400" dirty="0" smtClean="0"/>
              <a:t>Impersonation</a:t>
            </a:r>
          </a:p>
          <a:p>
            <a:endParaRPr lang="en-US" sz="2400" dirty="0"/>
          </a:p>
          <a:p>
            <a:r>
              <a:rPr lang="en-US" sz="2400" dirty="0" smtClean="0"/>
              <a:t>Of particular concern:</a:t>
            </a:r>
            <a:endParaRPr lang="en-US" sz="2400" dirty="0" smtClean="0"/>
          </a:p>
          <a:p>
            <a:pPr lvl="1"/>
            <a:r>
              <a:rPr lang="en-US" sz="2400" dirty="0" smtClean="0"/>
              <a:t>Insertion of false </a:t>
            </a:r>
            <a:r>
              <a:rPr lang="en-US" sz="2400" dirty="0" smtClean="0"/>
              <a:t>information</a:t>
            </a:r>
          </a:p>
          <a:p>
            <a:pPr lvl="1"/>
            <a:r>
              <a:rPr lang="en-US" sz="2400" dirty="0"/>
              <a:t>3.6 </a:t>
            </a:r>
            <a:r>
              <a:rPr lang="en-US" sz="2400" dirty="0" smtClean="0"/>
              <a:t>million PC’s are </a:t>
            </a:r>
            <a:r>
              <a:rPr lang="en-US" sz="2400" dirty="0"/>
              <a:t>said to be infected in the U.S. alone</a:t>
            </a:r>
          </a:p>
          <a:p>
            <a:endParaRPr lang="en-US" sz="2800" dirty="0" smtClean="0"/>
          </a:p>
        </p:txBody>
      </p:sp>
    </p:spTree>
    <p:extLst>
      <p:ext uri="{BB962C8B-B14F-4D97-AF65-F5344CB8AC3E}">
        <p14:creationId xmlns:p14="http://schemas.microsoft.com/office/powerpoint/2010/main" val="1970366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0AD00"/>
                </a:solidFill>
              </a:rPr>
              <a:t>New </a:t>
            </a:r>
            <a:r>
              <a:rPr lang="en-US" sz="2800" dirty="0" smtClean="0">
                <a:solidFill>
                  <a:srgbClr val="F0AD00"/>
                </a:solidFill>
              </a:rPr>
              <a:t>t</a:t>
            </a:r>
            <a:r>
              <a:rPr lang="en-US" sz="2800" dirty="0" smtClean="0">
                <a:solidFill>
                  <a:srgbClr val="F0AD00"/>
                </a:solidFill>
              </a:rPr>
              <a:t>echnologies provide new cyber crime targets</a:t>
            </a:r>
            <a:endParaRPr lang="en-US" sz="2800" dirty="0">
              <a:solidFill>
                <a:srgbClr val="F0AD00"/>
              </a:solidFill>
            </a:endParaRPr>
          </a:p>
        </p:txBody>
      </p:sp>
      <p:sp>
        <p:nvSpPr>
          <p:cNvPr id="3" name="Content Placeholder 2"/>
          <p:cNvSpPr>
            <a:spLocks noGrp="1"/>
          </p:cNvSpPr>
          <p:nvPr>
            <p:ph idx="1"/>
          </p:nvPr>
        </p:nvSpPr>
        <p:spPr>
          <a:xfrm>
            <a:off x="457200" y="1610960"/>
            <a:ext cx="8229600" cy="4625609"/>
          </a:xfrm>
        </p:spPr>
        <p:txBody>
          <a:bodyPr>
            <a:normAutofit/>
          </a:bodyPr>
          <a:lstStyle/>
          <a:p>
            <a:r>
              <a:rPr lang="en-US" sz="2400" dirty="0"/>
              <a:t>Big targets </a:t>
            </a:r>
            <a:r>
              <a:rPr lang="en-US" sz="2400" dirty="0" smtClean="0"/>
              <a:t>(financial system, </a:t>
            </a:r>
            <a:r>
              <a:rPr lang="en-US" sz="2400" dirty="0" smtClean="0"/>
              <a:t>agriculture, electricity grid, frauds)</a:t>
            </a:r>
            <a:endParaRPr lang="en-US" sz="2400" dirty="0"/>
          </a:p>
          <a:p>
            <a:pPr marL="118872" indent="0">
              <a:buNone/>
            </a:pPr>
            <a:endParaRPr lang="en-US" sz="2400" dirty="0" smtClean="0"/>
          </a:p>
          <a:p>
            <a:r>
              <a:rPr lang="en-US" sz="2400" dirty="0" smtClean="0"/>
              <a:t>Hacking </a:t>
            </a:r>
            <a:r>
              <a:rPr lang="en-US" sz="2400" dirty="0" smtClean="0"/>
              <a:t>automated autos, trucks, </a:t>
            </a:r>
            <a:r>
              <a:rPr lang="en-US" sz="2400" dirty="0" smtClean="0"/>
              <a:t>aircraft control, robots</a:t>
            </a:r>
          </a:p>
          <a:p>
            <a:endParaRPr lang="en-US" sz="2400" dirty="0" smtClean="0"/>
          </a:p>
          <a:p>
            <a:r>
              <a:rPr lang="en-US" sz="2400" dirty="0" smtClean="0"/>
              <a:t>Consumer products: AI dolls and Internet </a:t>
            </a:r>
            <a:r>
              <a:rPr lang="en-US" sz="2400" dirty="0"/>
              <a:t>of Things</a:t>
            </a:r>
          </a:p>
          <a:p>
            <a:endParaRPr lang="en-US" sz="2400" dirty="0" smtClean="0"/>
          </a:p>
          <a:p>
            <a:r>
              <a:rPr lang="en-US" sz="2400" dirty="0" smtClean="0"/>
              <a:t>Spy </a:t>
            </a:r>
            <a:r>
              <a:rPr lang="en-US" sz="2400" dirty="0" smtClean="0"/>
              <a:t>devices, tiny cameras </a:t>
            </a:r>
            <a:endParaRPr lang="en-US" sz="2400" dirty="0" smtClean="0"/>
          </a:p>
          <a:p>
            <a:endParaRPr lang="en-US" sz="2400" dirty="0" smtClean="0"/>
          </a:p>
          <a:p>
            <a:r>
              <a:rPr lang="en-US" sz="2400" dirty="0" smtClean="0"/>
              <a:t>Facial recognition </a:t>
            </a:r>
            <a:endParaRPr lang="en-US" sz="2400" dirty="0"/>
          </a:p>
          <a:p>
            <a:endParaRPr lang="en-US"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401393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5448"/>
            <a:ext cx="8648700" cy="1252728"/>
          </a:xfrm>
        </p:spPr>
        <p:txBody>
          <a:bodyPr>
            <a:normAutofit/>
          </a:bodyPr>
          <a:lstStyle/>
          <a:p>
            <a:r>
              <a:rPr lang="en-US" sz="2800" dirty="0" smtClean="0">
                <a:solidFill>
                  <a:srgbClr val="F0AD00"/>
                </a:solidFill>
              </a:rPr>
              <a:t>Use of cyber space for pre detection of terrorist attacks</a:t>
            </a:r>
            <a:endParaRPr lang="en-US" sz="2800" dirty="0">
              <a:solidFill>
                <a:srgbClr val="F0AD00"/>
              </a:solidFill>
            </a:endParaRPr>
          </a:p>
        </p:txBody>
      </p:sp>
      <p:sp>
        <p:nvSpPr>
          <p:cNvPr id="3" name="Content Placeholder 2"/>
          <p:cNvSpPr>
            <a:spLocks noGrp="1"/>
          </p:cNvSpPr>
          <p:nvPr>
            <p:ph idx="1"/>
          </p:nvPr>
        </p:nvSpPr>
        <p:spPr>
          <a:xfrm>
            <a:off x="457200" y="1775191"/>
            <a:ext cx="8496300" cy="4625609"/>
          </a:xfrm>
        </p:spPr>
        <p:txBody>
          <a:bodyPr>
            <a:normAutofit lnSpcReduction="10000"/>
          </a:bodyPr>
          <a:lstStyle/>
          <a:p>
            <a:pPr>
              <a:lnSpc>
                <a:spcPct val="150000"/>
              </a:lnSpc>
            </a:pPr>
            <a:r>
              <a:rPr lang="en-US" sz="2400" dirty="0"/>
              <a:t>Sting </a:t>
            </a:r>
            <a:r>
              <a:rPr lang="en-US" sz="2400" dirty="0" smtClean="0"/>
              <a:t>and honeypot operations </a:t>
            </a:r>
            <a:endParaRPr lang="en-US" sz="2400" dirty="0"/>
          </a:p>
          <a:p>
            <a:pPr lvl="0">
              <a:lnSpc>
                <a:spcPct val="150000"/>
              </a:lnSpc>
            </a:pPr>
            <a:r>
              <a:rPr lang="en-US" sz="2400" dirty="0" smtClean="0"/>
              <a:t>Receiving </a:t>
            </a:r>
            <a:r>
              <a:rPr lang="en-US" sz="2400" dirty="0"/>
              <a:t>information from informants</a:t>
            </a:r>
          </a:p>
          <a:p>
            <a:pPr lvl="0">
              <a:lnSpc>
                <a:spcPct val="150000"/>
              </a:lnSpc>
            </a:pPr>
            <a:r>
              <a:rPr lang="en-US" sz="2400" dirty="0" smtClean="0"/>
              <a:t>Online surveillance: chat rooms, postings, email</a:t>
            </a:r>
          </a:p>
          <a:p>
            <a:pPr lvl="0">
              <a:lnSpc>
                <a:spcPct val="160000"/>
              </a:lnSpc>
            </a:pPr>
            <a:r>
              <a:rPr lang="en-US" sz="2400" dirty="0" smtClean="0"/>
              <a:t>Tracking </a:t>
            </a:r>
            <a:r>
              <a:rPr lang="en-US" sz="2400" dirty="0"/>
              <a:t>associates of known </a:t>
            </a:r>
            <a:r>
              <a:rPr lang="en-US" sz="2400" dirty="0" smtClean="0"/>
              <a:t>terrorists (including photos)</a:t>
            </a:r>
            <a:endParaRPr lang="en-US" sz="2400" dirty="0"/>
          </a:p>
          <a:p>
            <a:pPr>
              <a:lnSpc>
                <a:spcPct val="160000"/>
              </a:lnSpc>
            </a:pPr>
            <a:r>
              <a:rPr lang="en-US" sz="2400" dirty="0"/>
              <a:t>Tracking purchases </a:t>
            </a:r>
            <a:r>
              <a:rPr lang="en-US" sz="2400" dirty="0" smtClean="0"/>
              <a:t>of poisons and bomb-making chemical</a:t>
            </a:r>
          </a:p>
          <a:p>
            <a:pPr>
              <a:lnSpc>
                <a:spcPct val="160000"/>
              </a:lnSpc>
            </a:pPr>
            <a:r>
              <a:rPr lang="en-CA" sz="2400" dirty="0" smtClean="0"/>
              <a:t>Automated </a:t>
            </a:r>
            <a:r>
              <a:rPr lang="en-CA" sz="2400" dirty="0"/>
              <a:t>screening </a:t>
            </a:r>
            <a:r>
              <a:rPr lang="en-CA" sz="2400" dirty="0" smtClean="0"/>
              <a:t>and synthesis of </a:t>
            </a:r>
            <a:r>
              <a:rPr lang="en-CA" sz="2400" dirty="0"/>
              <a:t>big data bases</a:t>
            </a:r>
          </a:p>
          <a:p>
            <a:pPr>
              <a:lnSpc>
                <a:spcPct val="150000"/>
              </a:lnSpc>
            </a:pPr>
            <a:r>
              <a:rPr lang="en-US" sz="2400" dirty="0" smtClean="0"/>
              <a:t>Third</a:t>
            </a:r>
            <a:r>
              <a:rPr lang="en-US" sz="2400" dirty="0"/>
              <a:t>-party reporting of unusual behavior </a:t>
            </a:r>
          </a:p>
          <a:p>
            <a:pPr>
              <a:lnSpc>
                <a:spcPct val="150000"/>
              </a:lnSpc>
            </a:pPr>
            <a:r>
              <a:rPr lang="en-US" sz="2400" dirty="0"/>
              <a:t>Psychological screening</a:t>
            </a:r>
          </a:p>
          <a:p>
            <a:pPr lvl="0"/>
            <a:endParaRPr lang="en-US" sz="2600" dirty="0"/>
          </a:p>
          <a:p>
            <a:pPr marL="118872" indent="0">
              <a:buNone/>
            </a:pPr>
            <a:endParaRPr lang="en-US" dirty="0"/>
          </a:p>
        </p:txBody>
      </p:sp>
    </p:spTree>
    <p:extLst>
      <p:ext uri="{BB962C8B-B14F-4D97-AF65-F5344CB8AC3E}">
        <p14:creationId xmlns:p14="http://schemas.microsoft.com/office/powerpoint/2010/main" val="2626644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20000"/>
              </a:lnSpc>
            </a:pPr>
            <a:r>
              <a:rPr lang="en-US" sz="2800" dirty="0" smtClean="0">
                <a:solidFill>
                  <a:srgbClr val="F0AD00"/>
                </a:solidFill>
              </a:rPr>
              <a:t>Cyber foresight: </a:t>
            </a:r>
            <a:r>
              <a:rPr lang="en-US" sz="2800" dirty="0" smtClean="0">
                <a:solidFill>
                  <a:srgbClr val="F0AD00"/>
                </a:solidFill>
              </a:rPr>
              <a:t>some </a:t>
            </a:r>
            <a:r>
              <a:rPr lang="en-US" sz="2800" dirty="0">
                <a:solidFill>
                  <a:srgbClr val="F0AD00"/>
                </a:solidFill>
              </a:rPr>
              <a:t>cyber attacks will qualify as </a:t>
            </a:r>
            <a:r>
              <a:rPr lang="en-US" sz="2800" dirty="0" smtClean="0">
                <a:solidFill>
                  <a:srgbClr val="F0AD00"/>
                </a:solidFill>
              </a:rPr>
              <a:t>weapons of mass destruction (WMD) </a:t>
            </a:r>
            <a:endParaRPr lang="en-US" sz="2800" dirty="0">
              <a:solidFill>
                <a:srgbClr val="F0AD00"/>
              </a:solidFill>
            </a:endParaRPr>
          </a:p>
        </p:txBody>
      </p:sp>
      <p:sp>
        <p:nvSpPr>
          <p:cNvPr id="3" name="Content Placeholder 2"/>
          <p:cNvSpPr>
            <a:spLocks noGrp="1"/>
          </p:cNvSpPr>
          <p:nvPr>
            <p:ph idx="1"/>
          </p:nvPr>
        </p:nvSpPr>
        <p:spPr>
          <a:xfrm>
            <a:off x="304800" y="1559291"/>
            <a:ext cx="8521700" cy="4854209"/>
          </a:xfrm>
        </p:spPr>
        <p:txBody>
          <a:bodyPr>
            <a:normAutofit lnSpcReduction="10000"/>
          </a:bodyPr>
          <a:lstStyle/>
          <a:p>
            <a:pPr>
              <a:lnSpc>
                <a:spcPct val="120000"/>
              </a:lnSpc>
            </a:pPr>
            <a:r>
              <a:rPr lang="en-US" sz="2400" i="1" dirty="0" smtClean="0"/>
              <a:t>Consider attacks on:</a:t>
            </a:r>
          </a:p>
          <a:p>
            <a:pPr lvl="1">
              <a:lnSpc>
                <a:spcPct val="110000"/>
              </a:lnSpc>
            </a:pPr>
            <a:r>
              <a:rPr lang="en-US" sz="2200" b="1" i="1" dirty="0" smtClean="0"/>
              <a:t>control systems </a:t>
            </a:r>
            <a:r>
              <a:rPr lang="en-US" sz="2200" dirty="0" smtClean="0"/>
              <a:t>(e.g. </a:t>
            </a:r>
            <a:r>
              <a:rPr lang="en-US" sz="2200" dirty="0" err="1" smtClean="0"/>
              <a:t>Stuxnet</a:t>
            </a:r>
            <a:r>
              <a:rPr lang="en-US" sz="2200" dirty="0" smtClean="0"/>
              <a:t>) create risks for transport systems, public services (e.g. water, electricity, pipelines, industry, sanitation, agriculture)</a:t>
            </a:r>
          </a:p>
          <a:p>
            <a:pPr lvl="1">
              <a:lnSpc>
                <a:spcPct val="110000"/>
              </a:lnSpc>
            </a:pPr>
            <a:endParaRPr lang="en-US" sz="2200" dirty="0" smtClean="0"/>
          </a:p>
          <a:p>
            <a:pPr lvl="1">
              <a:lnSpc>
                <a:spcPct val="110000"/>
              </a:lnSpc>
            </a:pPr>
            <a:r>
              <a:rPr lang="en-US" sz="2200" b="1" i="1" dirty="0" smtClean="0"/>
              <a:t>algorithms</a:t>
            </a:r>
            <a:r>
              <a:rPr lang="en-US" sz="2200" dirty="0" smtClean="0"/>
              <a:t> create risks for financial systems, funds transfer, equities markets, payment systems (e.g. social security) </a:t>
            </a:r>
          </a:p>
          <a:p>
            <a:pPr lvl="1">
              <a:lnSpc>
                <a:spcPct val="110000"/>
              </a:lnSpc>
            </a:pPr>
            <a:endParaRPr lang="en-US" sz="2200" dirty="0" smtClean="0"/>
          </a:p>
          <a:p>
            <a:pPr lvl="1">
              <a:lnSpc>
                <a:spcPct val="110000"/>
              </a:lnSpc>
            </a:pPr>
            <a:r>
              <a:rPr lang="en-US" sz="2200" b="1" i="1" dirty="0" smtClean="0"/>
              <a:t>data bases </a:t>
            </a:r>
            <a:r>
              <a:rPr lang="en-US" sz="2200" dirty="0" smtClean="0"/>
              <a:t>result in lack of trust, social chaos, anarchy</a:t>
            </a:r>
          </a:p>
          <a:p>
            <a:pPr lvl="1">
              <a:lnSpc>
                <a:spcPct val="110000"/>
              </a:lnSpc>
            </a:pPr>
            <a:endParaRPr lang="en-US" sz="2200" dirty="0" smtClean="0"/>
          </a:p>
          <a:p>
            <a:pPr lvl="1">
              <a:lnSpc>
                <a:spcPct val="110000"/>
              </a:lnSpc>
            </a:pPr>
            <a:r>
              <a:rPr lang="en-US" sz="2200" b="1" i="1" dirty="0" smtClean="0"/>
              <a:t>communications</a:t>
            </a:r>
            <a:r>
              <a:rPr lang="en-US" sz="2200" dirty="0" smtClean="0"/>
              <a:t> result in loss of command and control, diminished trust in news reporting, and government authority</a:t>
            </a:r>
          </a:p>
          <a:p>
            <a:pPr lvl="1">
              <a:lnSpc>
                <a:spcPct val="110000"/>
              </a:lnSpc>
            </a:pPr>
            <a:endParaRPr lang="en-US" sz="2000" dirty="0" smtClean="0"/>
          </a:p>
          <a:p>
            <a:pPr lvl="1">
              <a:lnSpc>
                <a:spcPct val="120000"/>
              </a:lnSpc>
            </a:pPr>
            <a:endParaRPr lang="en-US" sz="2000" dirty="0" smtClean="0"/>
          </a:p>
          <a:p>
            <a:pPr>
              <a:lnSpc>
                <a:spcPct val="120000"/>
              </a:lnSpc>
            </a:pPr>
            <a:endParaRPr lang="en-US" sz="2200" b="1" dirty="0" smtClean="0"/>
          </a:p>
          <a:p>
            <a:pPr>
              <a:lnSpc>
                <a:spcPct val="120000"/>
              </a:lnSpc>
            </a:pPr>
            <a:endParaRPr lang="en-US" dirty="0"/>
          </a:p>
        </p:txBody>
      </p:sp>
      <p:sp>
        <p:nvSpPr>
          <p:cNvPr id="4" name="TextBox 3"/>
          <p:cNvSpPr txBox="1"/>
          <p:nvPr/>
        </p:nvSpPr>
        <p:spPr>
          <a:xfrm>
            <a:off x="4152901" y="6629400"/>
            <a:ext cx="4381500" cy="400110"/>
          </a:xfrm>
          <a:prstGeom prst="rect">
            <a:avLst/>
          </a:prstGeom>
          <a:noFill/>
        </p:spPr>
        <p:txBody>
          <a:bodyPr wrap="square" rtlCol="0">
            <a:spAutoFit/>
          </a:bodyPr>
          <a:lstStyle/>
          <a:p>
            <a:r>
              <a:rPr lang="en-US" sz="1000" dirty="0">
                <a:hlinkClick r:id="rId3"/>
              </a:rPr>
              <a:t>http://www.cse.wustl.edu/~jain/cse571-14/ftp/cyber_espionage/#</a:t>
            </a:r>
            <a:r>
              <a:rPr lang="en-US" sz="1000" dirty="0" smtClean="0">
                <a:hlinkClick r:id="rId3"/>
              </a:rPr>
              <a:t>summary</a:t>
            </a:r>
            <a:endParaRPr lang="en-US" sz="1000" dirty="0" smtClean="0"/>
          </a:p>
          <a:p>
            <a:endParaRPr lang="en-US" sz="1000" dirty="0"/>
          </a:p>
        </p:txBody>
      </p:sp>
    </p:spTree>
    <p:extLst>
      <p:ext uri="{BB962C8B-B14F-4D97-AF65-F5344CB8AC3E}">
        <p14:creationId xmlns:p14="http://schemas.microsoft.com/office/powerpoint/2010/main" val="40729707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1"/>
                </a:solidFill>
              </a:rPr>
              <a:t>Cyber foresight: the evolving scene</a:t>
            </a:r>
            <a:endParaRPr lang="en-US" sz="2800" dirty="0">
              <a:solidFill>
                <a:schemeClr val="accent1"/>
              </a:solidFill>
            </a:endParaRPr>
          </a:p>
        </p:txBody>
      </p:sp>
      <p:sp>
        <p:nvSpPr>
          <p:cNvPr id="3" name="Content Placeholder 2"/>
          <p:cNvSpPr>
            <a:spLocks noGrp="1"/>
          </p:cNvSpPr>
          <p:nvPr>
            <p:ph idx="1"/>
          </p:nvPr>
        </p:nvSpPr>
        <p:spPr>
          <a:xfrm>
            <a:off x="165100" y="1533892"/>
            <a:ext cx="8839200" cy="4849288"/>
          </a:xfrm>
        </p:spPr>
        <p:txBody>
          <a:bodyPr>
            <a:normAutofit fontScale="70000" lnSpcReduction="20000"/>
          </a:bodyPr>
          <a:lstStyle/>
          <a:p>
            <a:pPr>
              <a:lnSpc>
                <a:spcPct val="120000"/>
              </a:lnSpc>
            </a:pPr>
            <a:r>
              <a:rPr lang="en-US" sz="3100" dirty="0" smtClean="0"/>
              <a:t>Potential will be recognized for:</a:t>
            </a:r>
          </a:p>
          <a:p>
            <a:pPr lvl="1">
              <a:lnSpc>
                <a:spcPct val="120000"/>
              </a:lnSpc>
            </a:pPr>
            <a:r>
              <a:rPr lang="en-US" sz="2600" dirty="0" smtClean="0"/>
              <a:t>massive disruptions from non state actors </a:t>
            </a:r>
          </a:p>
          <a:p>
            <a:pPr lvl="1">
              <a:lnSpc>
                <a:spcPct val="120000"/>
              </a:lnSpc>
            </a:pPr>
            <a:r>
              <a:rPr lang="en-CA" sz="2600" dirty="0" smtClean="0"/>
              <a:t>threat of cyber lone </a:t>
            </a:r>
            <a:r>
              <a:rPr lang="en-CA" sz="2600" dirty="0" smtClean="0"/>
              <a:t>wolves and </a:t>
            </a:r>
            <a:r>
              <a:rPr lang="en-CA" sz="2600" dirty="0" smtClean="0"/>
              <a:t>SIMAD</a:t>
            </a:r>
          </a:p>
          <a:p>
            <a:pPr lvl="1">
              <a:lnSpc>
                <a:spcPct val="120000"/>
              </a:lnSpc>
            </a:pPr>
            <a:r>
              <a:rPr lang="en-US" sz="2600" dirty="0" smtClean="0"/>
              <a:t>new cyber crime targets and anti-crime weapons</a:t>
            </a:r>
          </a:p>
          <a:p>
            <a:pPr>
              <a:lnSpc>
                <a:spcPct val="120000"/>
              </a:lnSpc>
            </a:pPr>
            <a:endParaRPr lang="en-US" sz="3100" dirty="0" smtClean="0"/>
          </a:p>
          <a:p>
            <a:pPr>
              <a:lnSpc>
                <a:spcPct val="120000"/>
              </a:lnSpc>
            </a:pPr>
            <a:r>
              <a:rPr lang="en-US" sz="3100" dirty="0" smtClean="0"/>
              <a:t>New measures for dealing with cyber crime will be devised</a:t>
            </a:r>
          </a:p>
          <a:p>
            <a:pPr lvl="1">
              <a:lnSpc>
                <a:spcPct val="120000"/>
              </a:lnSpc>
            </a:pPr>
            <a:r>
              <a:rPr lang="en-US" sz="2600" dirty="0" smtClean="0"/>
              <a:t>technical, military, and legal solutions</a:t>
            </a:r>
          </a:p>
          <a:p>
            <a:pPr lvl="1">
              <a:lnSpc>
                <a:spcPct val="120000"/>
              </a:lnSpc>
            </a:pPr>
            <a:r>
              <a:rPr lang="en-CA" sz="2600" dirty="0" smtClean="0"/>
              <a:t>automated screening and synthesis of big data bases to identify terrorists and possible attacks against people, data, or infrastructure. </a:t>
            </a:r>
          </a:p>
          <a:p>
            <a:pPr lvl="1">
              <a:lnSpc>
                <a:spcPct val="120000"/>
              </a:lnSpc>
            </a:pPr>
            <a:r>
              <a:rPr lang="en-CA" sz="2600" dirty="0" smtClean="0"/>
              <a:t>rewards for capture of cyber criminals (e.g. $3 m by FBI)</a:t>
            </a:r>
          </a:p>
          <a:p>
            <a:pPr lvl="1">
              <a:lnSpc>
                <a:spcPct val="120000"/>
              </a:lnSpc>
            </a:pPr>
            <a:r>
              <a:rPr lang="en-US" sz="2400" dirty="0"/>
              <a:t>International bilateral or multilateral agreements about cyber war</a:t>
            </a:r>
          </a:p>
          <a:p>
            <a:pPr>
              <a:lnSpc>
                <a:spcPct val="120000"/>
              </a:lnSpc>
            </a:pPr>
            <a:endParaRPr lang="en-US" sz="2400" dirty="0"/>
          </a:p>
          <a:p>
            <a:pPr>
              <a:lnSpc>
                <a:spcPct val="120000"/>
              </a:lnSpc>
            </a:pPr>
            <a:endParaRPr lang="en-US" sz="3500" dirty="0" smtClean="0"/>
          </a:p>
          <a:p>
            <a:pPr>
              <a:lnSpc>
                <a:spcPct val="120000"/>
              </a:lnSpc>
            </a:pPr>
            <a:r>
              <a:rPr lang="en-US" sz="3500" dirty="0" smtClean="0"/>
              <a:t>The race between cyber offense and </a:t>
            </a:r>
            <a:r>
              <a:rPr lang="en-US" sz="3500" dirty="0"/>
              <a:t>defense </a:t>
            </a:r>
            <a:r>
              <a:rPr lang="en-US" sz="3500" dirty="0" smtClean="0"/>
              <a:t>will intensify</a:t>
            </a:r>
          </a:p>
          <a:p>
            <a:pPr lvl="1">
              <a:lnSpc>
                <a:spcPct val="120000"/>
              </a:lnSpc>
            </a:pPr>
            <a:endParaRPr lang="en-US" sz="2400" dirty="0" smtClean="0"/>
          </a:p>
          <a:p>
            <a:pPr>
              <a:lnSpc>
                <a:spcPct val="120000"/>
              </a:lnSpc>
            </a:pPr>
            <a:endParaRPr lang="en-US" sz="2200" b="1" dirty="0" smtClean="0"/>
          </a:p>
          <a:p>
            <a:pPr>
              <a:lnSpc>
                <a:spcPct val="120000"/>
              </a:lnSpc>
            </a:pPr>
            <a:endParaRPr lang="en-US" dirty="0"/>
          </a:p>
        </p:txBody>
      </p:sp>
      <p:sp>
        <p:nvSpPr>
          <p:cNvPr id="4" name="TextBox 3"/>
          <p:cNvSpPr txBox="1"/>
          <p:nvPr/>
        </p:nvSpPr>
        <p:spPr>
          <a:xfrm>
            <a:off x="957881" y="5137717"/>
            <a:ext cx="4381500" cy="553998"/>
          </a:xfrm>
          <a:prstGeom prst="rect">
            <a:avLst/>
          </a:prstGeom>
          <a:noFill/>
        </p:spPr>
        <p:txBody>
          <a:bodyPr wrap="square" rtlCol="0">
            <a:spAutoFit/>
          </a:bodyPr>
          <a:lstStyle/>
          <a:p>
            <a:r>
              <a:rPr lang="en-US" sz="1000" dirty="0">
                <a:hlinkClick r:id="rId3"/>
              </a:rPr>
              <a:t>http://www.cse.wustl.edu/~jain/cse571-14/ftp/cyber_espionage/#</a:t>
            </a:r>
            <a:r>
              <a:rPr lang="en-US" sz="1000" dirty="0" smtClean="0">
                <a:hlinkClick r:id="rId3"/>
              </a:rPr>
              <a:t>summary</a:t>
            </a:r>
            <a:endParaRPr lang="en-US" sz="1000" dirty="0" smtClean="0"/>
          </a:p>
          <a:p>
            <a:endParaRPr lang="en-US" sz="1000" dirty="0" smtClean="0"/>
          </a:p>
          <a:p>
            <a:endParaRPr lang="en-US" sz="1000" dirty="0"/>
          </a:p>
        </p:txBody>
      </p:sp>
      <p:sp>
        <p:nvSpPr>
          <p:cNvPr id="5" name="TextBox 4"/>
          <p:cNvSpPr txBox="1"/>
          <p:nvPr/>
        </p:nvSpPr>
        <p:spPr>
          <a:xfrm>
            <a:off x="6215681" y="4554379"/>
            <a:ext cx="2623519" cy="553998"/>
          </a:xfrm>
          <a:prstGeom prst="rect">
            <a:avLst/>
          </a:prstGeom>
          <a:noFill/>
        </p:spPr>
        <p:txBody>
          <a:bodyPr wrap="square" rtlCol="0">
            <a:spAutoFit/>
          </a:bodyPr>
          <a:lstStyle/>
          <a:p>
            <a:r>
              <a:rPr lang="en-US" sz="1000" dirty="0">
                <a:hlinkClick r:id="rId4"/>
              </a:rPr>
              <a:t>http://www.cnn.com/2015/02/24/politics/russian-cyber-criminal-reward</a:t>
            </a:r>
            <a:r>
              <a:rPr lang="en-US" sz="1000" dirty="0" smtClean="0">
                <a:hlinkClick r:id="rId4"/>
              </a:rPr>
              <a:t>/</a:t>
            </a:r>
            <a:endParaRPr lang="en-US" sz="1000" dirty="0" smtClean="0"/>
          </a:p>
          <a:p>
            <a:endParaRPr lang="en-US" sz="1000" dirty="0"/>
          </a:p>
        </p:txBody>
      </p:sp>
      <p:sp>
        <p:nvSpPr>
          <p:cNvPr id="6" name="TextBox 5"/>
          <p:cNvSpPr txBox="1"/>
          <p:nvPr/>
        </p:nvSpPr>
        <p:spPr>
          <a:xfrm>
            <a:off x="957881" y="5337772"/>
            <a:ext cx="5678207" cy="400110"/>
          </a:xfrm>
          <a:prstGeom prst="rect">
            <a:avLst/>
          </a:prstGeom>
          <a:noFill/>
        </p:spPr>
        <p:txBody>
          <a:bodyPr wrap="none" rtlCol="0">
            <a:spAutoFit/>
          </a:bodyPr>
          <a:lstStyle/>
          <a:p>
            <a:r>
              <a:rPr lang="en-US" sz="1000" dirty="0">
                <a:hlinkClick r:id="rId5"/>
              </a:rPr>
              <a:t>http://www.nytimes.com/2015/09/20/world/asia/us-and-china-seek-arms-deal-for-cyberspace.html?_r=</a:t>
            </a:r>
            <a:r>
              <a:rPr lang="en-US" sz="1000" dirty="0" smtClean="0">
                <a:hlinkClick r:id="rId5"/>
              </a:rPr>
              <a:t>0</a:t>
            </a:r>
            <a:endParaRPr lang="en-US" sz="1000" dirty="0" smtClean="0"/>
          </a:p>
          <a:p>
            <a:endParaRPr lang="en-US" sz="1000" dirty="0"/>
          </a:p>
        </p:txBody>
      </p:sp>
    </p:spTree>
    <p:extLst>
      <p:ext uri="{BB962C8B-B14F-4D97-AF65-F5344CB8AC3E}">
        <p14:creationId xmlns:p14="http://schemas.microsoft.com/office/powerpoint/2010/main" val="4263845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ft Quar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441" y="838200"/>
            <a:ext cx="4061460" cy="4907280"/>
          </a:xfrm>
          <a:prstGeom prst="rect">
            <a:avLst/>
          </a:prstGeom>
        </p:spPr>
      </p:pic>
      <p:sp>
        <p:nvSpPr>
          <p:cNvPr id="3" name="Rectangle 2"/>
          <p:cNvSpPr/>
          <p:nvPr/>
        </p:nvSpPr>
        <p:spPr>
          <a:xfrm>
            <a:off x="1181100" y="990600"/>
            <a:ext cx="3403600" cy="4524315"/>
          </a:xfrm>
          <a:prstGeom prst="rect">
            <a:avLst/>
          </a:prstGeom>
        </p:spPr>
        <p:txBody>
          <a:bodyPr wrap="square">
            <a:spAutoFit/>
          </a:bodyPr>
          <a:lstStyle/>
          <a:p>
            <a:r>
              <a:rPr lang="en-US" sz="2800" b="1" dirty="0"/>
              <a:t>Lone Wolf Terrorism Prospects and Potential Strategies </a:t>
            </a:r>
            <a:br>
              <a:rPr lang="en-US" sz="2800" b="1" dirty="0"/>
            </a:br>
            <a:r>
              <a:rPr lang="en-US" sz="2800" b="1" dirty="0"/>
              <a:t>to Address the Threat</a:t>
            </a:r>
            <a:endParaRPr lang="en-US" sz="2800" dirty="0"/>
          </a:p>
          <a:p>
            <a:r>
              <a:rPr lang="en-US" sz="2800" b="1" dirty="0"/>
              <a:t> </a:t>
            </a:r>
            <a:endParaRPr lang="en-US" sz="2800" dirty="0"/>
          </a:p>
          <a:p>
            <a:r>
              <a:rPr lang="en-US" dirty="0"/>
              <a:t>by</a:t>
            </a:r>
          </a:p>
          <a:p>
            <a:r>
              <a:rPr lang="en-US" dirty="0"/>
              <a:t> </a:t>
            </a:r>
          </a:p>
          <a:p>
            <a:r>
              <a:rPr lang="en-US" sz="1400" dirty="0"/>
              <a:t>Theodore J. Gordon, Co-Founder, The Millennium Project</a:t>
            </a:r>
          </a:p>
          <a:p>
            <a:r>
              <a:rPr lang="en-US" sz="1400" dirty="0" err="1"/>
              <a:t>Yair</a:t>
            </a:r>
            <a:r>
              <a:rPr lang="en-US" sz="1400" dirty="0"/>
              <a:t> </a:t>
            </a:r>
            <a:r>
              <a:rPr lang="en-US" sz="1400" dirty="0" err="1"/>
              <a:t>Sharan</a:t>
            </a:r>
            <a:r>
              <a:rPr lang="en-US" sz="1400" dirty="0"/>
              <a:t>, Director TAM-C/FIRST group, Co-Chair Israel MP Node</a:t>
            </a:r>
          </a:p>
          <a:p>
            <a:r>
              <a:rPr lang="en-US" sz="1400" dirty="0"/>
              <a:t>Elizabeth </a:t>
            </a:r>
            <a:r>
              <a:rPr lang="en-US" sz="1400" dirty="0" err="1"/>
              <a:t>Florescu</a:t>
            </a:r>
            <a:r>
              <a:rPr lang="en-US" sz="1400" dirty="0"/>
              <a:t>, Director of Research, The Millennium Project</a:t>
            </a:r>
          </a:p>
        </p:txBody>
      </p:sp>
      <p:sp>
        <p:nvSpPr>
          <p:cNvPr id="7" name="TextBox 6"/>
          <p:cNvSpPr txBox="1"/>
          <p:nvPr/>
        </p:nvSpPr>
        <p:spPr>
          <a:xfrm>
            <a:off x="5143500" y="1352897"/>
            <a:ext cx="3979650" cy="1384995"/>
          </a:xfrm>
          <a:prstGeom prst="rect">
            <a:avLst/>
          </a:prstGeom>
          <a:noFill/>
        </p:spPr>
        <p:txBody>
          <a:bodyPr wrap="none" rtlCol="0">
            <a:spAutoFit/>
          </a:bodyPr>
          <a:lstStyle/>
          <a:p>
            <a:r>
              <a:rPr lang="en-US" sz="2800" dirty="0" smtClean="0"/>
              <a:t>E-book:</a:t>
            </a:r>
          </a:p>
          <a:p>
            <a:r>
              <a:rPr lang="en-US" sz="2800" dirty="0" smtClean="0">
                <a:hlinkClick r:id="rId3"/>
              </a:rPr>
              <a:t>www.lonewolfthreat.com</a:t>
            </a:r>
            <a:endParaRPr lang="en-US" sz="2800" dirty="0" smtClean="0"/>
          </a:p>
          <a:p>
            <a:endParaRPr lang="en-US" sz="2800" dirty="0"/>
          </a:p>
        </p:txBody>
      </p:sp>
      <p:sp>
        <p:nvSpPr>
          <p:cNvPr id="8" name="TextBox 7"/>
          <p:cNvSpPr txBox="1"/>
          <p:nvPr/>
        </p:nvSpPr>
        <p:spPr>
          <a:xfrm>
            <a:off x="5143500" y="2971800"/>
            <a:ext cx="2966778" cy="1815882"/>
          </a:xfrm>
          <a:prstGeom prst="rect">
            <a:avLst/>
          </a:prstGeom>
          <a:noFill/>
        </p:spPr>
        <p:txBody>
          <a:bodyPr wrap="none" rtlCol="0">
            <a:spAutoFit/>
          </a:bodyPr>
          <a:lstStyle/>
          <a:p>
            <a:r>
              <a:rPr lang="en-US" sz="2800" dirty="0" smtClean="0"/>
              <a:t>Paperback:</a:t>
            </a:r>
          </a:p>
          <a:p>
            <a:r>
              <a:rPr lang="en-US" sz="2800" dirty="0" smtClean="0">
                <a:hlinkClick r:id="rId4"/>
              </a:rPr>
              <a:t>www.amazon.com</a:t>
            </a:r>
            <a:endParaRPr lang="en-US" sz="2800" dirty="0" smtClean="0"/>
          </a:p>
          <a:p>
            <a:endParaRPr lang="en-US" sz="2800" dirty="0" smtClean="0"/>
          </a:p>
          <a:p>
            <a:endParaRPr lang="en-US" sz="2800" dirty="0"/>
          </a:p>
        </p:txBody>
      </p:sp>
      <p:sp>
        <p:nvSpPr>
          <p:cNvPr id="4" name="TextBox 3"/>
          <p:cNvSpPr txBox="1"/>
          <p:nvPr/>
        </p:nvSpPr>
        <p:spPr>
          <a:xfrm>
            <a:off x="254000" y="-9525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558569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0AD00"/>
                </a:solidFill>
              </a:rPr>
              <a:t>Much cyber activity in 2015: here are some headlines</a:t>
            </a:r>
            <a:endParaRPr lang="en-US" sz="2800" dirty="0">
              <a:solidFill>
                <a:srgbClr val="F0AD00"/>
              </a:solidFill>
            </a:endParaRPr>
          </a:p>
        </p:txBody>
      </p:sp>
      <p:sp>
        <p:nvSpPr>
          <p:cNvPr id="3" name="Content Placeholder 2"/>
          <p:cNvSpPr>
            <a:spLocks noGrp="1"/>
          </p:cNvSpPr>
          <p:nvPr>
            <p:ph idx="1"/>
          </p:nvPr>
        </p:nvSpPr>
        <p:spPr>
          <a:xfrm>
            <a:off x="457200" y="1584691"/>
            <a:ext cx="8686800" cy="4892309"/>
          </a:xfrm>
        </p:spPr>
        <p:txBody>
          <a:bodyPr>
            <a:normAutofit fontScale="70000" lnSpcReduction="20000"/>
          </a:bodyPr>
          <a:lstStyle/>
          <a:p>
            <a:pPr>
              <a:lnSpc>
                <a:spcPct val="140000"/>
              </a:lnSpc>
            </a:pPr>
            <a:r>
              <a:rPr lang="en-US" sz="2600" dirty="0" smtClean="0"/>
              <a:t>US And China Seek Arms Deal For Cyberspace</a:t>
            </a:r>
          </a:p>
          <a:p>
            <a:pPr>
              <a:lnSpc>
                <a:spcPct val="140000"/>
              </a:lnSpc>
            </a:pPr>
            <a:r>
              <a:rPr lang="en-US" sz="2600" dirty="0" smtClean="0"/>
              <a:t>Active </a:t>
            </a:r>
            <a:r>
              <a:rPr lang="en-US" sz="2600" dirty="0" err="1" smtClean="0"/>
              <a:t>Wordpress</a:t>
            </a:r>
            <a:r>
              <a:rPr lang="en-US" sz="2600" dirty="0" smtClean="0"/>
              <a:t> Malware Compromises Thousands Of Websites</a:t>
            </a:r>
          </a:p>
          <a:p>
            <a:pPr>
              <a:lnSpc>
                <a:spcPct val="140000"/>
              </a:lnSpc>
            </a:pPr>
            <a:r>
              <a:rPr lang="en-US" sz="2600" dirty="0" smtClean="0"/>
              <a:t>Huge Hack Of US Government Data Affected 21.5 Million</a:t>
            </a:r>
          </a:p>
          <a:p>
            <a:pPr>
              <a:lnSpc>
                <a:spcPct val="140000"/>
              </a:lnSpc>
            </a:pPr>
            <a:r>
              <a:rPr lang="en-US" sz="2600" dirty="0" smtClean="0"/>
              <a:t>Cyber Attack On U.S. Power Grid Could Cost $1 Trillion</a:t>
            </a:r>
          </a:p>
          <a:p>
            <a:pPr>
              <a:lnSpc>
                <a:spcPct val="140000"/>
              </a:lnSpc>
            </a:pPr>
            <a:r>
              <a:rPr lang="en-US" sz="2600" dirty="0" smtClean="0"/>
              <a:t>Silk Road Mastermind (Ross Ulbricht) Gets Life Prison Sentence</a:t>
            </a:r>
          </a:p>
          <a:p>
            <a:pPr>
              <a:lnSpc>
                <a:spcPct val="140000"/>
              </a:lnSpc>
            </a:pPr>
            <a:r>
              <a:rPr lang="en-US" sz="2600" dirty="0" smtClean="0"/>
              <a:t>Homeland Security Moves To Prevent Attack On Power Grid</a:t>
            </a:r>
          </a:p>
          <a:p>
            <a:pPr>
              <a:lnSpc>
                <a:spcPct val="140000"/>
              </a:lnSpc>
            </a:pPr>
            <a:r>
              <a:rPr lang="en-US" sz="2600" dirty="0" smtClean="0"/>
              <a:t>Zeus Malware Gang Take-down</a:t>
            </a:r>
          </a:p>
          <a:p>
            <a:pPr>
              <a:lnSpc>
                <a:spcPct val="140000"/>
              </a:lnSpc>
            </a:pPr>
            <a:r>
              <a:rPr lang="en-US" sz="2600" dirty="0" smtClean="0"/>
              <a:t>Hacker: 'Hundreds Of Thousands' Of Vehicles Are At Risk Of Attack</a:t>
            </a:r>
          </a:p>
          <a:p>
            <a:pPr>
              <a:lnSpc>
                <a:spcPct val="140000"/>
              </a:lnSpc>
            </a:pPr>
            <a:r>
              <a:rPr lang="en-US" sz="2600" dirty="0" smtClean="0"/>
              <a:t>China Acknowledges That It Has Units For War On Computer Networks</a:t>
            </a:r>
          </a:p>
          <a:p>
            <a:pPr>
              <a:lnSpc>
                <a:spcPct val="140000"/>
              </a:lnSpc>
            </a:pPr>
            <a:r>
              <a:rPr lang="en-US" sz="2600" dirty="0" err="1" smtClean="0"/>
              <a:t>Ransomware</a:t>
            </a:r>
            <a:r>
              <a:rPr lang="en-US" sz="2600" dirty="0" smtClean="0"/>
              <a:t> Porn App Takes Photos Of Users And Holds Phone Hostage</a:t>
            </a:r>
          </a:p>
          <a:p>
            <a:pPr>
              <a:lnSpc>
                <a:spcPct val="140000"/>
              </a:lnSpc>
            </a:pPr>
            <a:r>
              <a:rPr lang="en-US" sz="2600" dirty="0" smtClean="0"/>
              <a:t>White House Shoots Down Petition To Pardon Edward Snowden </a:t>
            </a:r>
          </a:p>
          <a:p>
            <a:pPr>
              <a:lnSpc>
                <a:spcPct val="140000"/>
              </a:lnSpc>
            </a:pPr>
            <a:r>
              <a:rPr lang="en-US" sz="2600" dirty="0" err="1" smtClean="0"/>
              <a:t>Heartbleed</a:t>
            </a:r>
            <a:r>
              <a:rPr lang="en-US" sz="2600" dirty="0" smtClean="0"/>
              <a:t> Is Far From Dead. 200,000+ Vulnerable Devices</a:t>
            </a:r>
          </a:p>
          <a:p>
            <a:pPr>
              <a:lnSpc>
                <a:spcPct val="140000"/>
              </a:lnSpc>
            </a:pPr>
            <a:r>
              <a:rPr lang="en-US" sz="2600" dirty="0" smtClean="0"/>
              <a:t>United (Airlines) Should Thank, Not Ban, Researcher Who Pointed Out A Major Security Flaw</a:t>
            </a:r>
            <a:endParaRPr lang="en-US" sz="2600" b="1" dirty="0" smtClean="0"/>
          </a:p>
          <a:p>
            <a:pPr>
              <a:lnSpc>
                <a:spcPct val="110000"/>
              </a:lnSpc>
            </a:pPr>
            <a:endParaRPr lang="en-US" sz="2600" dirty="0" smtClean="0"/>
          </a:p>
          <a:p>
            <a:pPr>
              <a:lnSpc>
                <a:spcPct val="110000"/>
              </a:lnSpc>
            </a:pPr>
            <a:endParaRPr lang="en-US" sz="2600" dirty="0"/>
          </a:p>
          <a:p>
            <a:endParaRPr lang="en-US" sz="2200" dirty="0"/>
          </a:p>
          <a:p>
            <a:endParaRPr lang="en-US" sz="2200" dirty="0"/>
          </a:p>
          <a:p>
            <a:endParaRPr lang="en-US" sz="2200" dirty="0" smtClean="0"/>
          </a:p>
          <a:p>
            <a:endParaRPr lang="en-US" sz="2200" dirty="0"/>
          </a:p>
        </p:txBody>
      </p:sp>
    </p:spTree>
    <p:extLst>
      <p:ext uri="{BB962C8B-B14F-4D97-AF65-F5344CB8AC3E}">
        <p14:creationId xmlns:p14="http://schemas.microsoft.com/office/powerpoint/2010/main" val="4078631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0AD00"/>
                </a:solidFill>
              </a:rPr>
              <a:t>Big data thefts in the US in 2014</a:t>
            </a:r>
            <a:r>
              <a:rPr lang="en-US" sz="2800" dirty="0" smtClean="0">
                <a:solidFill>
                  <a:srgbClr val="F0AD00"/>
                </a:solidFill>
              </a:rPr>
              <a:t>-15</a:t>
            </a:r>
            <a:endParaRPr lang="en-US" sz="2800" dirty="0">
              <a:solidFill>
                <a:srgbClr val="F0AD00"/>
              </a:solidFill>
            </a:endParaRPr>
          </a:p>
        </p:txBody>
      </p:sp>
      <p:sp>
        <p:nvSpPr>
          <p:cNvPr id="3" name="Content Placeholder 2"/>
          <p:cNvSpPr>
            <a:spLocks noGrp="1"/>
          </p:cNvSpPr>
          <p:nvPr>
            <p:ph idx="1"/>
          </p:nvPr>
        </p:nvSpPr>
        <p:spPr/>
        <p:txBody>
          <a:bodyPr>
            <a:normAutofit/>
          </a:bodyPr>
          <a:lstStyle/>
          <a:p>
            <a:r>
              <a:rPr lang="en-US" sz="2400" dirty="0" smtClean="0"/>
              <a:t>Anthem</a:t>
            </a:r>
          </a:p>
          <a:p>
            <a:r>
              <a:rPr lang="en-US" sz="2400" dirty="0" smtClean="0"/>
              <a:t>Target</a:t>
            </a:r>
          </a:p>
          <a:p>
            <a:r>
              <a:rPr lang="en-US" sz="2400" dirty="0" smtClean="0"/>
              <a:t>Sony</a:t>
            </a:r>
          </a:p>
          <a:p>
            <a:r>
              <a:rPr lang="en-US" sz="2400" dirty="0"/>
              <a:t>Neiman </a:t>
            </a:r>
            <a:r>
              <a:rPr lang="en-US" sz="2400" dirty="0" smtClean="0"/>
              <a:t>Marcus</a:t>
            </a:r>
          </a:p>
          <a:p>
            <a:r>
              <a:rPr lang="en-US" sz="2400" dirty="0" smtClean="0"/>
              <a:t>JPMorgan Chase</a:t>
            </a:r>
          </a:p>
          <a:p>
            <a:r>
              <a:rPr lang="en-US" sz="2400" dirty="0" smtClean="0"/>
              <a:t>Experian</a:t>
            </a:r>
          </a:p>
          <a:p>
            <a:r>
              <a:rPr lang="en-US" sz="2400" dirty="0" smtClean="0"/>
              <a:t>eBay</a:t>
            </a:r>
          </a:p>
          <a:p>
            <a:r>
              <a:rPr lang="en-US" sz="2400" dirty="0" smtClean="0"/>
              <a:t>Home </a:t>
            </a:r>
            <a:r>
              <a:rPr lang="en-US" sz="2400" dirty="0"/>
              <a:t>Depot </a:t>
            </a:r>
            <a:endParaRPr lang="en-US" sz="2400" dirty="0" smtClean="0"/>
          </a:p>
          <a:p>
            <a:r>
              <a:rPr lang="en-US" sz="2400" dirty="0" smtClean="0"/>
              <a:t>Department of Defense</a:t>
            </a:r>
          </a:p>
          <a:p>
            <a:endParaRPr lang="en-US" sz="2400" dirty="0"/>
          </a:p>
          <a:p>
            <a:r>
              <a:rPr lang="en-US" sz="2400" dirty="0" smtClean="0"/>
              <a:t>SCORE: about 100 million records</a:t>
            </a:r>
          </a:p>
          <a:p>
            <a:endParaRPr lang="en-US" sz="2400" dirty="0"/>
          </a:p>
        </p:txBody>
      </p:sp>
    </p:spTree>
    <p:extLst>
      <p:ext uri="{BB962C8B-B14F-4D97-AF65-F5344CB8AC3E}">
        <p14:creationId xmlns:p14="http://schemas.microsoft.com/office/powerpoint/2010/main" val="46555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F0AD00"/>
                </a:solidFill>
              </a:rPr>
              <a:t>There are many actors; from lone wolves to nation states, with a wide range of objectives</a:t>
            </a:r>
            <a:endParaRPr lang="en-US" sz="2800" dirty="0">
              <a:solidFill>
                <a:srgbClr val="F0AD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2713829"/>
              </p:ext>
            </p:extLst>
          </p:nvPr>
        </p:nvGraphicFramePr>
        <p:xfrm>
          <a:off x="317500" y="1796025"/>
          <a:ext cx="8229600" cy="462597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504115" y="2229817"/>
            <a:ext cx="732780" cy="369332"/>
          </a:xfrm>
          <a:prstGeom prst="rect">
            <a:avLst/>
          </a:prstGeom>
          <a:noFill/>
        </p:spPr>
        <p:txBody>
          <a:bodyPr wrap="none" rtlCol="0">
            <a:spAutoFit/>
          </a:bodyPr>
          <a:lstStyle/>
          <a:p>
            <a:r>
              <a:rPr lang="en-US" dirty="0" smtClean="0">
                <a:solidFill>
                  <a:srgbClr val="FF0000"/>
                </a:solidFill>
              </a:rPr>
              <a:t>WMD</a:t>
            </a:r>
            <a:endParaRPr lang="en-US" dirty="0">
              <a:solidFill>
                <a:srgbClr val="FF0000"/>
              </a:solidFill>
            </a:endParaRPr>
          </a:p>
        </p:txBody>
      </p:sp>
      <p:sp>
        <p:nvSpPr>
          <p:cNvPr id="6" name="TextBox 5"/>
          <p:cNvSpPr txBox="1"/>
          <p:nvPr/>
        </p:nvSpPr>
        <p:spPr>
          <a:xfrm>
            <a:off x="5866853" y="2229817"/>
            <a:ext cx="1551126" cy="338554"/>
          </a:xfrm>
          <a:prstGeom prst="rect">
            <a:avLst/>
          </a:prstGeom>
          <a:noFill/>
        </p:spPr>
        <p:txBody>
          <a:bodyPr wrap="none" rtlCol="0">
            <a:spAutoFit/>
          </a:bodyPr>
          <a:lstStyle/>
          <a:p>
            <a:r>
              <a:rPr lang="en-US" sz="1600" dirty="0" smtClean="0">
                <a:solidFill>
                  <a:srgbClr val="FF0000"/>
                </a:solidFill>
              </a:rPr>
              <a:t>Systems</a:t>
            </a:r>
            <a:r>
              <a:rPr lang="en-US" sz="1600" dirty="0" smtClean="0"/>
              <a:t> </a:t>
            </a:r>
            <a:r>
              <a:rPr lang="en-US" sz="1600" dirty="0" smtClean="0">
                <a:solidFill>
                  <a:srgbClr val="FF0000"/>
                </a:solidFill>
              </a:rPr>
              <a:t>control</a:t>
            </a:r>
            <a:endParaRPr lang="en-US" sz="1600" dirty="0">
              <a:solidFill>
                <a:srgbClr val="FF0000"/>
              </a:solidFill>
            </a:endParaRPr>
          </a:p>
        </p:txBody>
      </p:sp>
      <p:sp>
        <p:nvSpPr>
          <p:cNvPr id="8" name="TextBox 7"/>
          <p:cNvSpPr txBox="1"/>
          <p:nvPr/>
        </p:nvSpPr>
        <p:spPr>
          <a:xfrm>
            <a:off x="5866853" y="2767004"/>
            <a:ext cx="1213193" cy="338554"/>
          </a:xfrm>
          <a:prstGeom prst="rect">
            <a:avLst/>
          </a:prstGeom>
          <a:noFill/>
        </p:spPr>
        <p:txBody>
          <a:bodyPr wrap="none" rtlCol="0">
            <a:spAutoFit/>
          </a:bodyPr>
          <a:lstStyle/>
          <a:p>
            <a:r>
              <a:rPr lang="en-US" sz="1600" dirty="0" smtClean="0">
                <a:solidFill>
                  <a:srgbClr val="FF0000"/>
                </a:solidFill>
              </a:rPr>
              <a:t>Surveillance</a:t>
            </a:r>
            <a:endParaRPr lang="en-US" sz="1600" dirty="0">
              <a:solidFill>
                <a:srgbClr val="FF0000"/>
              </a:solidFill>
            </a:endParaRPr>
          </a:p>
        </p:txBody>
      </p:sp>
      <p:sp>
        <p:nvSpPr>
          <p:cNvPr id="3" name="TextBox 2"/>
          <p:cNvSpPr txBox="1"/>
          <p:nvPr/>
        </p:nvSpPr>
        <p:spPr>
          <a:xfrm>
            <a:off x="4733365" y="2936281"/>
            <a:ext cx="1226518" cy="338554"/>
          </a:xfrm>
          <a:prstGeom prst="rect">
            <a:avLst/>
          </a:prstGeom>
          <a:noFill/>
        </p:spPr>
        <p:txBody>
          <a:bodyPr wrap="none" rtlCol="0">
            <a:spAutoFit/>
          </a:bodyPr>
          <a:lstStyle/>
          <a:p>
            <a:r>
              <a:rPr lang="en-US" sz="1600" dirty="0" smtClean="0">
                <a:solidFill>
                  <a:srgbClr val="FF0000"/>
                </a:solidFill>
              </a:rPr>
              <a:t>Intimidation</a:t>
            </a:r>
            <a:endParaRPr lang="en-US" sz="1600" dirty="0">
              <a:solidFill>
                <a:srgbClr val="FF0000"/>
              </a:solidFill>
            </a:endParaRPr>
          </a:p>
        </p:txBody>
      </p:sp>
      <p:sp>
        <p:nvSpPr>
          <p:cNvPr id="7" name="TextBox 6"/>
          <p:cNvSpPr txBox="1"/>
          <p:nvPr/>
        </p:nvSpPr>
        <p:spPr>
          <a:xfrm>
            <a:off x="3873694" y="3281570"/>
            <a:ext cx="1719341" cy="338554"/>
          </a:xfrm>
          <a:prstGeom prst="rect">
            <a:avLst/>
          </a:prstGeom>
          <a:noFill/>
        </p:spPr>
        <p:txBody>
          <a:bodyPr wrap="none" rtlCol="0">
            <a:spAutoFit/>
          </a:bodyPr>
          <a:lstStyle/>
          <a:p>
            <a:r>
              <a:rPr lang="en-US" sz="1600" dirty="0" smtClean="0">
                <a:solidFill>
                  <a:srgbClr val="FF0000"/>
                </a:solidFill>
              </a:rPr>
              <a:t>Money</a:t>
            </a:r>
            <a:r>
              <a:rPr lang="en-US" sz="1600" dirty="0" smtClean="0"/>
              <a:t> </a:t>
            </a:r>
            <a:r>
              <a:rPr lang="en-US" sz="1600" dirty="0" smtClean="0">
                <a:solidFill>
                  <a:srgbClr val="FF0000"/>
                </a:solidFill>
              </a:rPr>
              <a:t>laundering</a:t>
            </a:r>
            <a:endParaRPr lang="en-US" sz="1600" dirty="0">
              <a:solidFill>
                <a:srgbClr val="FF0000"/>
              </a:solidFill>
            </a:endParaRPr>
          </a:p>
        </p:txBody>
      </p:sp>
      <p:sp>
        <p:nvSpPr>
          <p:cNvPr id="11" name="Rectangle 10"/>
          <p:cNvSpPr/>
          <p:nvPr/>
        </p:nvSpPr>
        <p:spPr>
          <a:xfrm>
            <a:off x="7626146" y="3768950"/>
            <a:ext cx="1060654" cy="1815882"/>
          </a:xfrm>
          <a:prstGeom prst="rect">
            <a:avLst/>
          </a:prstGeom>
        </p:spPr>
        <p:txBody>
          <a:bodyPr wrap="square">
            <a:spAutoFit/>
          </a:bodyPr>
          <a:lstStyle/>
          <a:p>
            <a:r>
              <a:rPr lang="en-US" sz="1400" dirty="0" smtClean="0"/>
              <a:t>US</a:t>
            </a:r>
            <a:endParaRPr lang="en-US" sz="1400" dirty="0"/>
          </a:p>
          <a:p>
            <a:r>
              <a:rPr lang="en-US" sz="1400" dirty="0"/>
              <a:t>China </a:t>
            </a:r>
          </a:p>
          <a:p>
            <a:r>
              <a:rPr lang="en-US" sz="1400" dirty="0"/>
              <a:t>Russia</a:t>
            </a:r>
          </a:p>
          <a:p>
            <a:r>
              <a:rPr lang="en-US" sz="1400" dirty="0"/>
              <a:t>N Korea </a:t>
            </a:r>
          </a:p>
          <a:p>
            <a:r>
              <a:rPr lang="en-US" sz="1400" dirty="0"/>
              <a:t>UK </a:t>
            </a:r>
          </a:p>
          <a:p>
            <a:r>
              <a:rPr lang="en-US" sz="1400" dirty="0"/>
              <a:t>Iran </a:t>
            </a:r>
          </a:p>
          <a:p>
            <a:r>
              <a:rPr lang="en-US" sz="1400" dirty="0"/>
              <a:t>Israel </a:t>
            </a:r>
            <a:r>
              <a:rPr lang="en-US" sz="1400" dirty="0" smtClean="0"/>
              <a:t>Others</a:t>
            </a:r>
            <a:endParaRPr lang="en-US" sz="1400" dirty="0"/>
          </a:p>
        </p:txBody>
      </p:sp>
      <p:sp>
        <p:nvSpPr>
          <p:cNvPr id="14" name="TextBox 13"/>
          <p:cNvSpPr txBox="1"/>
          <p:nvPr/>
        </p:nvSpPr>
        <p:spPr>
          <a:xfrm>
            <a:off x="4153200" y="5215500"/>
            <a:ext cx="832079" cy="369332"/>
          </a:xfrm>
          <a:prstGeom prst="rect">
            <a:avLst/>
          </a:prstGeom>
          <a:noFill/>
        </p:spPr>
        <p:txBody>
          <a:bodyPr wrap="none" rtlCol="0">
            <a:spAutoFit/>
          </a:bodyPr>
          <a:lstStyle/>
          <a:p>
            <a:r>
              <a:rPr lang="en-US" b="1" dirty="0" smtClean="0">
                <a:solidFill>
                  <a:srgbClr val="3366FF"/>
                </a:solidFill>
              </a:rPr>
              <a:t>Actors</a:t>
            </a:r>
            <a:endParaRPr lang="en-US" b="1" dirty="0">
              <a:solidFill>
                <a:srgbClr val="3366FF"/>
              </a:solidFill>
            </a:endParaRPr>
          </a:p>
        </p:txBody>
      </p:sp>
      <p:sp>
        <p:nvSpPr>
          <p:cNvPr id="15" name="TextBox 14"/>
          <p:cNvSpPr txBox="1"/>
          <p:nvPr/>
        </p:nvSpPr>
        <p:spPr>
          <a:xfrm>
            <a:off x="1892555" y="2234727"/>
            <a:ext cx="2362245" cy="400110"/>
          </a:xfrm>
          <a:prstGeom prst="rect">
            <a:avLst/>
          </a:prstGeom>
          <a:noFill/>
        </p:spPr>
        <p:txBody>
          <a:bodyPr wrap="none" rtlCol="0">
            <a:spAutoFit/>
          </a:bodyPr>
          <a:lstStyle/>
          <a:p>
            <a:r>
              <a:rPr lang="en-US" sz="2000" b="1" dirty="0" smtClean="0">
                <a:solidFill>
                  <a:srgbClr val="FF0000"/>
                </a:solidFill>
              </a:rPr>
              <a:t>Principal Objectives</a:t>
            </a:r>
            <a:endParaRPr lang="en-US" sz="2000" b="1" dirty="0">
              <a:solidFill>
                <a:srgbClr val="FF0000"/>
              </a:solidFill>
            </a:endParaRPr>
          </a:p>
        </p:txBody>
      </p:sp>
    </p:spTree>
    <p:extLst>
      <p:ext uri="{BB962C8B-B14F-4D97-AF65-F5344CB8AC3E}">
        <p14:creationId xmlns:p14="http://schemas.microsoft.com/office/powerpoint/2010/main" val="221920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48"/>
            <a:ext cx="8229600" cy="1251062"/>
          </a:xfrm>
        </p:spPr>
        <p:txBody>
          <a:bodyPr>
            <a:normAutofit fontScale="90000"/>
          </a:bodyPr>
          <a:lstStyle/>
          <a:p>
            <a:r>
              <a:rPr lang="en-US" sz="2800" dirty="0" smtClean="0">
                <a:solidFill>
                  <a:srgbClr val="F0AD00"/>
                </a:solidFill>
              </a:rPr>
              <a:t>In a recent foresight study, global experts projected the killing potential of lone wolves, including through the use of cyber weapons</a:t>
            </a:r>
            <a:endParaRPr lang="en-US" sz="2800" dirty="0">
              <a:solidFill>
                <a:srgbClr val="F0AD00"/>
              </a:solidFill>
            </a:endParaRPr>
          </a:p>
        </p:txBody>
      </p:sp>
      <p:pic>
        <p:nvPicPr>
          <p:cNvPr id="5" name="Picture 4"/>
          <p:cNvPicPr>
            <a:picLocks noChangeAspect="1"/>
          </p:cNvPicPr>
          <p:nvPr/>
        </p:nvPicPr>
        <p:blipFill>
          <a:blip r:embed="rId3"/>
          <a:stretch>
            <a:fillRect/>
          </a:stretch>
        </p:blipFill>
        <p:spPr>
          <a:xfrm>
            <a:off x="556259" y="1557020"/>
            <a:ext cx="6232313" cy="3299460"/>
          </a:xfrm>
          <a:prstGeom prst="rect">
            <a:avLst/>
          </a:prstGeom>
        </p:spPr>
      </p:pic>
      <p:pic>
        <p:nvPicPr>
          <p:cNvPr id="6" name="Picture 5"/>
          <p:cNvPicPr>
            <a:picLocks noChangeAspect="1"/>
          </p:cNvPicPr>
          <p:nvPr/>
        </p:nvPicPr>
        <p:blipFill>
          <a:blip r:embed="rId4"/>
          <a:stretch>
            <a:fillRect/>
          </a:stretch>
        </p:blipFill>
        <p:spPr>
          <a:xfrm>
            <a:off x="5506720" y="4581558"/>
            <a:ext cx="3332902" cy="2022442"/>
          </a:xfrm>
          <a:prstGeom prst="rect">
            <a:avLst/>
          </a:prstGeom>
        </p:spPr>
      </p:pic>
      <p:sp>
        <p:nvSpPr>
          <p:cNvPr id="7" name="TextBox 6"/>
          <p:cNvSpPr txBox="1"/>
          <p:nvPr/>
        </p:nvSpPr>
        <p:spPr>
          <a:xfrm>
            <a:off x="3269021" y="5403566"/>
            <a:ext cx="2237699" cy="646331"/>
          </a:xfrm>
          <a:prstGeom prst="rect">
            <a:avLst/>
          </a:prstGeom>
          <a:noFill/>
        </p:spPr>
        <p:txBody>
          <a:bodyPr wrap="none" rtlCol="0">
            <a:spAutoFit/>
          </a:bodyPr>
          <a:lstStyle/>
          <a:p>
            <a:r>
              <a:rPr lang="en-US" dirty="0" smtClean="0"/>
              <a:t>When a SIMAD Might </a:t>
            </a:r>
          </a:p>
          <a:p>
            <a:r>
              <a:rPr lang="en-US" dirty="0" smtClean="0"/>
              <a:t>Kill 100,000 or more</a:t>
            </a:r>
            <a:endParaRPr lang="en-US" dirty="0"/>
          </a:p>
        </p:txBody>
      </p:sp>
      <p:sp>
        <p:nvSpPr>
          <p:cNvPr id="9" name="TextBox 8"/>
          <p:cNvSpPr txBox="1"/>
          <p:nvPr/>
        </p:nvSpPr>
        <p:spPr>
          <a:xfrm>
            <a:off x="4739135" y="2678135"/>
            <a:ext cx="1778401" cy="646331"/>
          </a:xfrm>
          <a:prstGeom prst="rect">
            <a:avLst/>
          </a:prstGeom>
          <a:noFill/>
        </p:spPr>
        <p:txBody>
          <a:bodyPr wrap="none" rtlCol="0">
            <a:spAutoFit/>
          </a:bodyPr>
          <a:lstStyle/>
          <a:p>
            <a:r>
              <a:rPr lang="en-US" dirty="0" smtClean="0"/>
              <a:t>Number Killed in </a:t>
            </a:r>
          </a:p>
          <a:p>
            <a:r>
              <a:rPr lang="en-US" dirty="0" smtClean="0"/>
              <a:t>a SIMAD Attack</a:t>
            </a:r>
            <a:endParaRPr lang="en-US" dirty="0"/>
          </a:p>
        </p:txBody>
      </p:sp>
      <p:sp>
        <p:nvSpPr>
          <p:cNvPr id="10" name="TextBox 9"/>
          <p:cNvSpPr txBox="1"/>
          <p:nvPr/>
        </p:nvSpPr>
        <p:spPr>
          <a:xfrm>
            <a:off x="457200" y="6260068"/>
            <a:ext cx="2624299" cy="369332"/>
          </a:xfrm>
          <a:prstGeom prst="rect">
            <a:avLst/>
          </a:prstGeom>
          <a:noFill/>
        </p:spPr>
        <p:txBody>
          <a:bodyPr wrap="none" rtlCol="0">
            <a:spAutoFit/>
          </a:bodyPr>
          <a:lstStyle/>
          <a:p>
            <a:r>
              <a:rPr lang="en-US" dirty="0">
                <a:hlinkClick r:id="rId5"/>
              </a:rPr>
              <a:t>www.lonewolfthreat.com</a:t>
            </a:r>
            <a:endParaRPr lang="en-US" dirty="0"/>
          </a:p>
        </p:txBody>
      </p:sp>
    </p:spTree>
    <p:extLst>
      <p:ext uri="{BB962C8B-B14F-4D97-AF65-F5344CB8AC3E}">
        <p14:creationId xmlns:p14="http://schemas.microsoft.com/office/powerpoint/2010/main" val="2245597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0AD00"/>
                </a:solidFill>
              </a:rPr>
              <a:t>At the other end of the spectrum of actors, much activity by nation states</a:t>
            </a:r>
            <a:endParaRPr lang="en-US" sz="2800" dirty="0">
              <a:solidFill>
                <a:srgbClr val="F0AD00"/>
              </a:solidFill>
            </a:endParaRPr>
          </a:p>
        </p:txBody>
      </p:sp>
      <p:sp>
        <p:nvSpPr>
          <p:cNvPr id="3" name="TextBox 2"/>
          <p:cNvSpPr txBox="1"/>
          <p:nvPr/>
        </p:nvSpPr>
        <p:spPr>
          <a:xfrm>
            <a:off x="711200" y="2374900"/>
            <a:ext cx="4978400" cy="2862323"/>
          </a:xfrm>
          <a:prstGeom prst="rect">
            <a:avLst/>
          </a:prstGeom>
          <a:noFill/>
        </p:spPr>
        <p:txBody>
          <a:bodyPr wrap="square" rtlCol="0">
            <a:spAutoFit/>
          </a:bodyPr>
          <a:lstStyle/>
          <a:p>
            <a:r>
              <a:rPr lang="en-US" dirty="0"/>
              <a:t>Plan and conduct activities to defend specified </a:t>
            </a:r>
            <a:r>
              <a:rPr lang="en-US" dirty="0" err="1"/>
              <a:t>DoD</a:t>
            </a:r>
            <a:r>
              <a:rPr lang="en-US" dirty="0"/>
              <a:t> information networks</a:t>
            </a:r>
          </a:p>
          <a:p>
            <a:endParaRPr lang="en-US" dirty="0"/>
          </a:p>
          <a:p>
            <a:r>
              <a:rPr lang="en-US" dirty="0"/>
              <a:t>Conduct military cyberspace operations to ensure US/Allied freedom of action in cyberspace and deny the same to our adversaries. </a:t>
            </a:r>
          </a:p>
          <a:p>
            <a:endParaRPr lang="en-US" dirty="0"/>
          </a:p>
          <a:p>
            <a:r>
              <a:rPr lang="en-US" dirty="0"/>
              <a:t>Assemble cyberspace resources and synchronize war-fighting to defend the information security environment</a:t>
            </a:r>
            <a:endParaRPr lang="en-US" dirty="0"/>
          </a:p>
        </p:txBody>
      </p:sp>
      <p:pic>
        <p:nvPicPr>
          <p:cNvPr id="4" name="Picture 3"/>
          <p:cNvPicPr>
            <a:picLocks noChangeAspect="1"/>
          </p:cNvPicPr>
          <p:nvPr/>
        </p:nvPicPr>
        <p:blipFill>
          <a:blip r:embed="rId2"/>
          <a:stretch>
            <a:fillRect/>
          </a:stretch>
        </p:blipFill>
        <p:spPr>
          <a:xfrm>
            <a:off x="5824412" y="1674188"/>
            <a:ext cx="3006977" cy="3027024"/>
          </a:xfrm>
          <a:prstGeom prst="rect">
            <a:avLst/>
          </a:prstGeom>
        </p:spPr>
      </p:pic>
      <p:sp>
        <p:nvSpPr>
          <p:cNvPr id="5" name="Rectangle 4"/>
          <p:cNvSpPr/>
          <p:nvPr/>
        </p:nvSpPr>
        <p:spPr>
          <a:xfrm>
            <a:off x="711200" y="1738868"/>
            <a:ext cx="3258875" cy="523220"/>
          </a:xfrm>
          <a:prstGeom prst="rect">
            <a:avLst/>
          </a:prstGeom>
        </p:spPr>
        <p:txBody>
          <a:bodyPr wrap="none">
            <a:spAutoFit/>
          </a:bodyPr>
          <a:lstStyle/>
          <a:p>
            <a:r>
              <a:rPr lang="en-US" sz="2800" b="1" i="1" dirty="0"/>
              <a:t>US Cyber Command</a:t>
            </a:r>
          </a:p>
        </p:txBody>
      </p:sp>
    </p:spTree>
    <p:extLst>
      <p:ext uri="{BB962C8B-B14F-4D97-AF65-F5344CB8AC3E}">
        <p14:creationId xmlns:p14="http://schemas.microsoft.com/office/powerpoint/2010/main" val="2951109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0AD00"/>
                </a:solidFill>
              </a:rPr>
              <a:t>Nation State Actors</a:t>
            </a:r>
            <a:endParaRPr lang="en-US" sz="2800" dirty="0">
              <a:solidFill>
                <a:srgbClr val="F0AD00"/>
              </a:solidFill>
            </a:endParaRPr>
          </a:p>
        </p:txBody>
      </p:sp>
      <p:sp>
        <p:nvSpPr>
          <p:cNvPr id="3" name="Content Placeholder 2"/>
          <p:cNvSpPr>
            <a:spLocks noGrp="1"/>
          </p:cNvSpPr>
          <p:nvPr>
            <p:ph sz="half" idx="1"/>
          </p:nvPr>
        </p:nvSpPr>
        <p:spPr/>
        <p:txBody>
          <a:bodyPr>
            <a:normAutofit/>
          </a:bodyPr>
          <a:lstStyle/>
          <a:p>
            <a:r>
              <a:rPr lang="en-US" dirty="0" smtClean="0"/>
              <a:t>US (NSA)</a:t>
            </a:r>
          </a:p>
          <a:p>
            <a:r>
              <a:rPr lang="en-US" dirty="0" smtClean="0"/>
              <a:t>China </a:t>
            </a:r>
          </a:p>
          <a:p>
            <a:r>
              <a:rPr lang="en-US" dirty="0" smtClean="0"/>
              <a:t>Russia</a:t>
            </a:r>
          </a:p>
          <a:p>
            <a:r>
              <a:rPr lang="en-US" dirty="0" smtClean="0"/>
              <a:t>N Korea </a:t>
            </a:r>
          </a:p>
          <a:p>
            <a:r>
              <a:rPr lang="en-US" dirty="0" smtClean="0"/>
              <a:t>UK </a:t>
            </a:r>
          </a:p>
          <a:p>
            <a:r>
              <a:rPr lang="en-US" dirty="0" smtClean="0"/>
              <a:t>Iran </a:t>
            </a:r>
          </a:p>
          <a:p>
            <a:r>
              <a:rPr lang="en-US" dirty="0" smtClean="0"/>
              <a:t>Israel </a:t>
            </a:r>
          </a:p>
          <a:p>
            <a:r>
              <a:rPr lang="en-US" dirty="0" smtClean="0"/>
              <a:t>Many others</a:t>
            </a:r>
          </a:p>
          <a:p>
            <a:endParaRPr lang="en-US" dirty="0"/>
          </a:p>
        </p:txBody>
      </p:sp>
      <p:sp>
        <p:nvSpPr>
          <p:cNvPr id="4" name="Content Placeholder 3"/>
          <p:cNvSpPr>
            <a:spLocks noGrp="1"/>
          </p:cNvSpPr>
          <p:nvPr>
            <p:ph sz="half" idx="2"/>
          </p:nvPr>
        </p:nvSpPr>
        <p:spPr>
          <a:xfrm>
            <a:off x="4648200" y="1494536"/>
            <a:ext cx="4038600" cy="4623816"/>
          </a:xfrm>
        </p:spPr>
        <p:txBody>
          <a:bodyPr/>
          <a:lstStyle/>
          <a:p>
            <a:r>
              <a:rPr lang="en-US" dirty="0" smtClean="0"/>
              <a:t>Well Known Activities</a:t>
            </a:r>
          </a:p>
          <a:p>
            <a:pPr lvl="1"/>
            <a:r>
              <a:rPr lang="en-US" sz="2000" dirty="0"/>
              <a:t>Office of Personnel </a:t>
            </a:r>
            <a:r>
              <a:rPr lang="en-US" sz="2000" dirty="0" err="1"/>
              <a:t>Mgmt</a:t>
            </a:r>
            <a:r>
              <a:rPr lang="en-US" sz="2000" dirty="0"/>
              <a:t> data </a:t>
            </a:r>
            <a:r>
              <a:rPr lang="en-US" sz="2000" dirty="0" smtClean="0"/>
              <a:t>breech</a:t>
            </a:r>
          </a:p>
          <a:p>
            <a:pPr lvl="1"/>
            <a:r>
              <a:rPr lang="en-US" sz="2000" dirty="0" err="1" smtClean="0"/>
              <a:t>Stuxnet</a:t>
            </a:r>
            <a:endParaRPr lang="en-US" sz="2000" dirty="0" smtClean="0"/>
          </a:p>
          <a:p>
            <a:pPr lvl="1"/>
            <a:r>
              <a:rPr lang="en-US" sz="2000" dirty="0" smtClean="0"/>
              <a:t>Attack on SONY to prevent “The Interview”</a:t>
            </a:r>
          </a:p>
          <a:p>
            <a:pPr lvl="1"/>
            <a:r>
              <a:rPr lang="en-US" sz="2000" dirty="0" smtClean="0"/>
              <a:t>MI 6 “cupcake caper”</a:t>
            </a:r>
          </a:p>
          <a:p>
            <a:pPr lvl="1"/>
            <a:r>
              <a:rPr lang="en-US" sz="2000" dirty="0" smtClean="0"/>
              <a:t>“Red October” data theft malware in Word and Excel</a:t>
            </a:r>
          </a:p>
          <a:p>
            <a:pPr lvl="1"/>
            <a:r>
              <a:rPr lang="en-US" sz="2000" dirty="0" err="1" smtClean="0"/>
              <a:t>DDoS</a:t>
            </a:r>
            <a:r>
              <a:rPr lang="en-US" sz="2000" dirty="0" smtClean="0"/>
              <a:t> in Estonia, Georgia, and Ukraine</a:t>
            </a:r>
          </a:p>
          <a:p>
            <a:pPr lvl="1"/>
            <a:r>
              <a:rPr lang="en-US" sz="2000" dirty="0" smtClean="0"/>
              <a:t>Cyber attacks on large banks</a:t>
            </a:r>
            <a:endParaRPr lang="en-US" sz="2000" dirty="0"/>
          </a:p>
        </p:txBody>
      </p:sp>
    </p:spTree>
    <p:extLst>
      <p:ext uri="{BB962C8B-B14F-4D97-AF65-F5344CB8AC3E}">
        <p14:creationId xmlns:p14="http://schemas.microsoft.com/office/powerpoint/2010/main" val="412893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0AD00"/>
                </a:solidFill>
              </a:rPr>
              <a:t>Social media are important to cyber terror activities and communications</a:t>
            </a:r>
            <a:endParaRPr lang="en-US" sz="2800" dirty="0">
              <a:solidFill>
                <a:srgbClr val="F0AD00"/>
              </a:solidFill>
            </a:endParaRPr>
          </a:p>
        </p:txBody>
      </p:sp>
      <p:sp>
        <p:nvSpPr>
          <p:cNvPr id="3" name="Content Placeholder 2"/>
          <p:cNvSpPr>
            <a:spLocks noGrp="1"/>
          </p:cNvSpPr>
          <p:nvPr>
            <p:ph idx="1"/>
          </p:nvPr>
        </p:nvSpPr>
        <p:spPr/>
        <p:txBody>
          <a:bodyPr>
            <a:normAutofit/>
          </a:bodyPr>
          <a:lstStyle/>
          <a:p>
            <a:pPr lvl="1"/>
            <a:r>
              <a:rPr lang="en-US" dirty="0" smtClean="0"/>
              <a:t>Manifestos </a:t>
            </a:r>
            <a:r>
              <a:rPr lang="en-US" sz="2000" dirty="0" smtClean="0"/>
              <a:t>(many terrorists write them)</a:t>
            </a:r>
          </a:p>
          <a:p>
            <a:pPr lvl="1"/>
            <a:r>
              <a:rPr lang="en-US" dirty="0" smtClean="0"/>
              <a:t>Plans and Confessions </a:t>
            </a:r>
            <a:r>
              <a:rPr lang="en-US" sz="2000" dirty="0" smtClean="0"/>
              <a:t>(for various reasons Lone Wolves tell plans and confess their crimes)</a:t>
            </a:r>
          </a:p>
          <a:p>
            <a:pPr lvl="1"/>
            <a:r>
              <a:rPr lang="en-US" dirty="0" smtClean="0"/>
              <a:t>Recruitment, funding </a:t>
            </a:r>
            <a:r>
              <a:rPr lang="en-US" sz="2000" dirty="0" smtClean="0"/>
              <a:t>(Al Qaeda and ISIS are expert, use horror as a magnet)</a:t>
            </a:r>
          </a:p>
          <a:p>
            <a:pPr lvl="1"/>
            <a:r>
              <a:rPr lang="en-US" dirty="0" smtClean="0"/>
              <a:t>Cyber bullying </a:t>
            </a:r>
            <a:r>
              <a:rPr lang="en-US" sz="2000" dirty="0" smtClean="0"/>
              <a:t>(15% of all high school students last year)</a:t>
            </a:r>
          </a:p>
          <a:p>
            <a:pPr lvl="1"/>
            <a:r>
              <a:rPr lang="en-US" dirty="0" smtClean="0"/>
              <a:t>Encryption </a:t>
            </a:r>
            <a:r>
              <a:rPr lang="en-US" sz="2000" dirty="0" smtClean="0"/>
              <a:t>(now available to all)</a:t>
            </a:r>
          </a:p>
          <a:p>
            <a:pPr lvl="1"/>
            <a:r>
              <a:rPr lang="en-US" dirty="0" smtClean="0"/>
              <a:t>DIY Instructions </a:t>
            </a:r>
            <a:r>
              <a:rPr lang="en-US" sz="2000" dirty="0" smtClean="0"/>
              <a:t>(How to make a bomb in your Mom’s kitchen</a:t>
            </a:r>
            <a:r>
              <a:rPr lang="en-US" sz="2000" dirty="0" smtClean="0"/>
              <a:t>)</a:t>
            </a:r>
          </a:p>
          <a:p>
            <a:pPr lvl="1"/>
            <a:r>
              <a:rPr lang="en-US" dirty="0" smtClean="0"/>
              <a:t>Clandestine market places</a:t>
            </a:r>
            <a:endParaRPr lang="en-US" dirty="0"/>
          </a:p>
          <a:p>
            <a:pPr lvl="1"/>
            <a:endParaRPr lang="en-US" sz="2000" dirty="0" smtClean="0"/>
          </a:p>
          <a:p>
            <a:pPr lvl="1"/>
            <a:endParaRPr lang="en-US" sz="2000" dirty="0" smtClean="0"/>
          </a:p>
          <a:p>
            <a:endParaRPr lang="en-US" dirty="0"/>
          </a:p>
        </p:txBody>
      </p:sp>
    </p:spTree>
    <p:extLst>
      <p:ext uri="{BB962C8B-B14F-4D97-AF65-F5344CB8AC3E}">
        <p14:creationId xmlns:p14="http://schemas.microsoft.com/office/powerpoint/2010/main" val="2881797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0AD00"/>
                </a:solidFill>
              </a:rPr>
              <a:t>Some new hacks: </a:t>
            </a:r>
            <a:r>
              <a:rPr lang="en-US" sz="2800" dirty="0" err="1" smtClean="0">
                <a:solidFill>
                  <a:srgbClr val="F0AD00"/>
                </a:solidFill>
              </a:rPr>
              <a:t>Dyre</a:t>
            </a:r>
            <a:r>
              <a:rPr lang="en-US" sz="2800" dirty="0" smtClean="0">
                <a:solidFill>
                  <a:srgbClr val="F0AD00"/>
                </a:solidFill>
              </a:rPr>
              <a:t> Wolf and a porn honeypot</a:t>
            </a:r>
            <a:endParaRPr lang="en-US" sz="2800" dirty="0">
              <a:solidFill>
                <a:srgbClr val="F0AD00"/>
              </a:solidFill>
            </a:endParaRPr>
          </a:p>
        </p:txBody>
      </p:sp>
      <p:sp>
        <p:nvSpPr>
          <p:cNvPr id="3" name="Content Placeholder 2"/>
          <p:cNvSpPr>
            <a:spLocks noGrp="1"/>
          </p:cNvSpPr>
          <p:nvPr>
            <p:ph idx="1"/>
          </p:nvPr>
        </p:nvSpPr>
        <p:spPr>
          <a:xfrm>
            <a:off x="229900" y="1534320"/>
            <a:ext cx="8710390" cy="4790280"/>
          </a:xfrm>
        </p:spPr>
        <p:txBody>
          <a:bodyPr>
            <a:noAutofit/>
          </a:bodyPr>
          <a:lstStyle/>
          <a:p>
            <a:r>
              <a:rPr lang="en-US" sz="2400" dirty="0" err="1" smtClean="0"/>
              <a:t>Dyre</a:t>
            </a:r>
            <a:r>
              <a:rPr lang="en-US" sz="2400" dirty="0" smtClean="0"/>
              <a:t> Wolf discovered </a:t>
            </a:r>
            <a:r>
              <a:rPr lang="en-US" sz="2400" dirty="0" smtClean="0"/>
              <a:t>by IBM Cyber </a:t>
            </a:r>
            <a:r>
              <a:rPr lang="en-US" sz="2400" dirty="0" smtClean="0"/>
              <a:t>Security</a:t>
            </a:r>
            <a:endParaRPr lang="en-US" sz="2000" dirty="0" smtClean="0"/>
          </a:p>
          <a:p>
            <a:pPr lvl="1"/>
            <a:r>
              <a:rPr lang="en-US" sz="2000" dirty="0" smtClean="0"/>
              <a:t>Target: people in specific companies using email attachments</a:t>
            </a:r>
          </a:p>
          <a:p>
            <a:pPr lvl="1"/>
            <a:r>
              <a:rPr lang="en-US" sz="2000" dirty="0" smtClean="0"/>
              <a:t>The malware activates when the user logs onto a bank website</a:t>
            </a:r>
          </a:p>
          <a:p>
            <a:pPr lvl="1"/>
            <a:r>
              <a:rPr lang="en-US" sz="2000" dirty="0" smtClean="0"/>
              <a:t>A fake screen says the bank’s site is temporarily down and offers instructions to call a phone number. </a:t>
            </a:r>
          </a:p>
          <a:p>
            <a:pPr lvl="1"/>
            <a:r>
              <a:rPr lang="en-US" sz="2000" dirty="0" smtClean="0"/>
              <a:t>A live “operator” answers with the name of the bank </a:t>
            </a:r>
          </a:p>
          <a:p>
            <a:pPr lvl="1"/>
            <a:r>
              <a:rPr lang="en-US" sz="2000" dirty="0" smtClean="0"/>
              <a:t>Users typically share their wire transfer details to withdraw funds </a:t>
            </a:r>
          </a:p>
          <a:p>
            <a:pPr lvl="1"/>
            <a:r>
              <a:rPr lang="en-US" sz="2000" dirty="0" smtClean="0"/>
              <a:t>The thieves then move the money to another bank to avoid detection</a:t>
            </a:r>
          </a:p>
          <a:p>
            <a:pPr lvl="1"/>
            <a:endParaRPr lang="en-US" sz="2000" dirty="0"/>
          </a:p>
          <a:p>
            <a:r>
              <a:rPr lang="en-US" sz="2400" dirty="0" smtClean="0"/>
              <a:t>On  request </a:t>
            </a:r>
            <a:r>
              <a:rPr lang="en-US" sz="2400" dirty="0"/>
              <a:t>for a download of a </a:t>
            </a:r>
            <a:r>
              <a:rPr lang="en-US" sz="2400" dirty="0" smtClean="0"/>
              <a:t>fake porno site to a smart phone</a:t>
            </a:r>
          </a:p>
          <a:p>
            <a:pPr lvl="1"/>
            <a:r>
              <a:rPr lang="en-US" sz="2000" dirty="0" err="1" smtClean="0"/>
              <a:t>Ransomware</a:t>
            </a:r>
            <a:r>
              <a:rPr lang="en-US" sz="2000" dirty="0" smtClean="0"/>
              <a:t>  takes unauthorized photo of user</a:t>
            </a:r>
          </a:p>
          <a:p>
            <a:pPr lvl="1"/>
            <a:r>
              <a:rPr lang="en-US" sz="2000" dirty="0" smtClean="0"/>
              <a:t>Threatens a report to FBI, locks the phone</a:t>
            </a:r>
          </a:p>
          <a:p>
            <a:pPr lvl="1"/>
            <a:r>
              <a:rPr lang="en-US" sz="2000" dirty="0" smtClean="0"/>
              <a:t>Demands a “fine” of $500</a:t>
            </a:r>
          </a:p>
          <a:p>
            <a:pPr marL="118872" indent="0">
              <a:buNone/>
            </a:pPr>
            <a:r>
              <a:rPr lang="en-US" sz="2400" dirty="0" smtClean="0"/>
              <a:t> </a:t>
            </a:r>
          </a:p>
          <a:p>
            <a:endParaRPr lang="en-US" sz="2400" dirty="0"/>
          </a:p>
        </p:txBody>
      </p:sp>
      <p:sp>
        <p:nvSpPr>
          <p:cNvPr id="6" name="TextBox 5"/>
          <p:cNvSpPr txBox="1"/>
          <p:nvPr/>
        </p:nvSpPr>
        <p:spPr>
          <a:xfrm>
            <a:off x="445657" y="6446009"/>
            <a:ext cx="8494633" cy="400110"/>
          </a:xfrm>
          <a:prstGeom prst="rect">
            <a:avLst/>
          </a:prstGeom>
          <a:noFill/>
        </p:spPr>
        <p:txBody>
          <a:bodyPr wrap="none" rtlCol="0">
            <a:spAutoFit/>
          </a:bodyPr>
          <a:lstStyle/>
          <a:p>
            <a:pPr marL="118872" indent="0">
              <a:buNone/>
            </a:pPr>
            <a:r>
              <a:rPr lang="en-US" sz="1000" dirty="0"/>
              <a:t>Quoted from: </a:t>
            </a:r>
            <a:r>
              <a:rPr lang="en-US" sz="1000" dirty="0">
                <a:hlinkClick r:id="rId2"/>
              </a:rPr>
              <a:t>http://www-01.ibm.com/common/ssi/cgi-bin/ssialias?subtype=WH&amp;infotype=SA&amp;htmlfid=SEW03073USEN&amp;attachment=</a:t>
            </a:r>
            <a:r>
              <a:rPr lang="en-US" sz="1000" dirty="0" smtClean="0">
                <a:hlinkClick r:id="rId2"/>
              </a:rPr>
              <a:t>SEW03073USEN.PDF</a:t>
            </a:r>
            <a:endParaRPr lang="en-US" sz="1000" dirty="0" smtClean="0"/>
          </a:p>
          <a:p>
            <a:pPr marL="118872" indent="0">
              <a:buNone/>
            </a:pPr>
            <a:endParaRPr lang="en-US" sz="1000" dirty="0"/>
          </a:p>
        </p:txBody>
      </p:sp>
    </p:spTree>
    <p:extLst>
      <p:ext uri="{BB962C8B-B14F-4D97-AF65-F5344CB8AC3E}">
        <p14:creationId xmlns:p14="http://schemas.microsoft.com/office/powerpoint/2010/main" val="3396727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5249</TotalTime>
  <Words>1563</Words>
  <Application>Microsoft Macintosh PowerPoint</Application>
  <PresentationFormat>On-screen Show (4:3)</PresentationFormat>
  <Paragraphs>220</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Module</vt:lpstr>
      <vt:lpstr>Notes on The Cyber Threat</vt:lpstr>
      <vt:lpstr>Much cyber activity in 2015: here are some headlines</vt:lpstr>
      <vt:lpstr>Big data thefts in the US in 2014-15</vt:lpstr>
      <vt:lpstr>There are many actors; from lone wolves to nation states, with a wide range of objectives</vt:lpstr>
      <vt:lpstr>In a recent foresight study, global experts projected the killing potential of lone wolves, including through the use of cyber weapons</vt:lpstr>
      <vt:lpstr>At the other end of the spectrum of actors, much activity by nation states</vt:lpstr>
      <vt:lpstr>Nation State Actors</vt:lpstr>
      <vt:lpstr>Social media are important to cyber terror activities and communications</vt:lpstr>
      <vt:lpstr>Some new hacks: Dyre Wolf and a porn honeypot</vt:lpstr>
      <vt:lpstr>Clandestine market places: the Silk Road was shutdown</vt:lpstr>
      <vt:lpstr>Vandalism is growing: malware is now publically available</vt:lpstr>
      <vt:lpstr>New technologies provide new cyber crime targets</vt:lpstr>
      <vt:lpstr>Use of cyber space for pre detection of terrorist attacks</vt:lpstr>
      <vt:lpstr>Cyber foresight: some cyber attacks will qualify as weapons of mass destruction (WMD) </vt:lpstr>
      <vt:lpstr>Cyber foresight: the evolving scene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 Gordon</dc:creator>
  <cp:lastModifiedBy>Ted Gordon</cp:lastModifiedBy>
  <cp:revision>134</cp:revision>
  <cp:lastPrinted>2015-09-15T17:44:58Z</cp:lastPrinted>
  <dcterms:created xsi:type="dcterms:W3CDTF">2015-04-24T16:02:49Z</dcterms:created>
  <dcterms:modified xsi:type="dcterms:W3CDTF">2015-09-21T14:30:13Z</dcterms:modified>
</cp:coreProperties>
</file>